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554" r:id="rId3"/>
    <p:sldId id="1197" r:id="rId4"/>
    <p:sldId id="1215" r:id="rId5"/>
    <p:sldId id="555" r:id="rId6"/>
    <p:sldId id="566" r:id="rId7"/>
    <p:sldId id="1219" r:id="rId8"/>
    <p:sldId id="565" r:id="rId9"/>
    <p:sldId id="1220" r:id="rId10"/>
    <p:sldId id="567" r:id="rId11"/>
    <p:sldId id="568" r:id="rId12"/>
    <p:sldId id="1221" r:id="rId13"/>
    <p:sldId id="1222" r:id="rId14"/>
    <p:sldId id="560" r:id="rId15"/>
    <p:sldId id="274" r:id="rId1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8850" autoAdjust="0"/>
  </p:normalViewPr>
  <p:slideViewPr>
    <p:cSldViewPr snapToGrid="0">
      <p:cViewPr varScale="1">
        <p:scale>
          <a:sx n="98" d="100"/>
          <a:sy n="98" d="100"/>
        </p:scale>
        <p:origin x="270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0838\AppData\Local\Microsoft\Windows\INetCache\Content.Outlook\0DRD2BU6\115.03.13(&#20116;)%20114&#24180;&#24230;&#27861;&#35498;&#26371;&#36001;&#21209;&#36039;&#26009;_Fion_115.03.1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0838\AppData\Local\Microsoft\Windows\INetCache\Content.Outlook\0DRD2BU6\115.03.13(&#20116;)%20114&#24180;&#24230;&#27861;&#35498;&#26371;&#36001;&#21209;&#36039;&#26009;_Fion_115.03.1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r>
              <a:rPr lang="zh-TW" sz="2000"/>
              <a:t>近五年營運概況</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title>
    <c:autoTitleDeleted val="0"/>
    <c:plotArea>
      <c:layout/>
      <c:barChart>
        <c:barDir val="col"/>
        <c:grouping val="clustered"/>
        <c:varyColors val="0"/>
        <c:ser>
          <c:idx val="0"/>
          <c:order val="0"/>
          <c:tx>
            <c:v>營收(新台幣千元)</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'近五年營運概況(五期比較)'!$E$2:$I$2</c:f>
              <c:numCache>
                <c:formatCode>yyyy</c:formatCode>
                <c:ptCount val="5"/>
                <c:pt idx="0">
                  <c:v>44197</c:v>
                </c:pt>
                <c:pt idx="1">
                  <c:v>44562</c:v>
                </c:pt>
                <c:pt idx="2">
                  <c:v>44927</c:v>
                </c:pt>
                <c:pt idx="3">
                  <c:v>45292</c:v>
                </c:pt>
                <c:pt idx="4">
                  <c:v>45658</c:v>
                </c:pt>
              </c:numCache>
            </c:numRef>
          </c:cat>
          <c:val>
            <c:numRef>
              <c:f>'近五年營運概況(五期比較)'!$E$3:$I$3</c:f>
              <c:numCache>
                <c:formatCode>_-* #,##0_-;\-* #,##0_-;_-* "-"??_-;_-@_-</c:formatCode>
                <c:ptCount val="5"/>
                <c:pt idx="0">
                  <c:v>225208</c:v>
                </c:pt>
                <c:pt idx="1">
                  <c:v>227368</c:v>
                </c:pt>
                <c:pt idx="2">
                  <c:v>227357</c:v>
                </c:pt>
                <c:pt idx="3">
                  <c:v>270433</c:v>
                </c:pt>
                <c:pt idx="4">
                  <c:v>304597</c:v>
                </c:pt>
              </c:numCache>
            </c:numRef>
          </c:val>
          <c:extLst>
            <c:ext xmlns:c16="http://schemas.microsoft.com/office/drawing/2014/chart" uri="{C3380CC4-5D6E-409C-BE32-E72D297353CC}">
              <c16:uniqueId val="{00000000-58AE-4F96-A5EE-910B2AAB1D35}"/>
            </c:ext>
          </c:extLst>
        </c:ser>
        <c:dLbls>
          <c:showLegendKey val="0"/>
          <c:showVal val="0"/>
          <c:showCatName val="0"/>
          <c:showSerName val="0"/>
          <c:showPercent val="0"/>
          <c:showBubbleSize val="0"/>
        </c:dLbls>
        <c:gapWidth val="219"/>
        <c:overlap val="-27"/>
        <c:axId val="-927346672"/>
        <c:axId val="-927351568"/>
      </c:barChart>
      <c:lineChart>
        <c:grouping val="standard"/>
        <c:varyColors val="0"/>
        <c:ser>
          <c:idx val="1"/>
          <c:order val="1"/>
          <c:tx>
            <c:v>EPS(新台幣元)</c:v>
          </c:tx>
          <c:spPr>
            <a:ln w="28575" cap="rnd">
              <a:solidFill>
                <a:schemeClr val="accent2"/>
              </a:solidFill>
              <a:round/>
            </a:ln>
            <a:effectLst/>
          </c:spPr>
          <c:marker>
            <c:symbol val="none"/>
          </c:marker>
          <c:dLbls>
            <c:spPr>
              <a:solidFill>
                <a:schemeClr val="accent4">
                  <a:lumMod val="20000"/>
                  <a:lumOff val="80000"/>
                </a:schemeClr>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'近五年營運概況(五期比較)'!$E$2:$I$2</c:f>
              <c:numCache>
                <c:formatCode>yyyy</c:formatCode>
                <c:ptCount val="5"/>
                <c:pt idx="0">
                  <c:v>44197</c:v>
                </c:pt>
                <c:pt idx="1">
                  <c:v>44562</c:v>
                </c:pt>
                <c:pt idx="2">
                  <c:v>44927</c:v>
                </c:pt>
                <c:pt idx="3">
                  <c:v>45292</c:v>
                </c:pt>
                <c:pt idx="4">
                  <c:v>45658</c:v>
                </c:pt>
              </c:numCache>
            </c:numRef>
          </c:cat>
          <c:val>
            <c:numRef>
              <c:f>'近五年營運概況(五期比較)'!$E$4:$I$4</c:f>
              <c:numCache>
                <c:formatCode>#,##0.00_);[Red]\(#,##0.00\)</c:formatCode>
                <c:ptCount val="5"/>
                <c:pt idx="0">
                  <c:v>1.56</c:v>
                </c:pt>
                <c:pt idx="1">
                  <c:v>0.56000000000000005</c:v>
                </c:pt>
                <c:pt idx="2">
                  <c:v>2.44</c:v>
                </c:pt>
                <c:pt idx="3">
                  <c:v>2.25</c:v>
                </c:pt>
                <c:pt idx="4">
                  <c:v>-0.06</c:v>
                </c:pt>
              </c:numCache>
            </c:numRef>
          </c:val>
          <c:smooth val="0"/>
          <c:extLst>
            <c:ext xmlns:c16="http://schemas.microsoft.com/office/drawing/2014/chart" uri="{C3380CC4-5D6E-409C-BE32-E72D297353CC}">
              <c16:uniqueId val="{00000001-58AE-4F96-A5EE-910B2AAB1D35}"/>
            </c:ext>
          </c:extLst>
        </c:ser>
        <c:dLbls>
          <c:showLegendKey val="0"/>
          <c:showVal val="0"/>
          <c:showCatName val="0"/>
          <c:showSerName val="0"/>
          <c:showPercent val="0"/>
          <c:showBubbleSize val="0"/>
        </c:dLbls>
        <c:marker val="1"/>
        <c:smooth val="0"/>
        <c:axId val="-927349936"/>
        <c:axId val="-927351024"/>
      </c:lineChart>
      <c:dateAx>
        <c:axId val="-927346672"/>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27351568"/>
        <c:crosses val="autoZero"/>
        <c:auto val="1"/>
        <c:lblOffset val="100"/>
        <c:baseTimeUnit val="years"/>
      </c:dateAx>
      <c:valAx>
        <c:axId val="-927351568"/>
        <c:scaling>
          <c:orientation val="minMax"/>
          <c:max val="350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27346672"/>
        <c:crossesAt val="44197"/>
        <c:crossBetween val="between"/>
        <c:majorUnit val="50000"/>
      </c:valAx>
      <c:valAx>
        <c:axId val="-927351024"/>
        <c:scaling>
          <c:orientation val="minMax"/>
          <c:max val="4.5"/>
        </c:scaling>
        <c:delete val="0"/>
        <c:axPos val="r"/>
        <c:numFmt formatCode="#,##0.00_);[Red]\(#,##0.0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27349936"/>
        <c:crosses val="max"/>
        <c:crossBetween val="between"/>
        <c:majorUnit val="0.5"/>
      </c:valAx>
      <c:dateAx>
        <c:axId val="-927349936"/>
        <c:scaling>
          <c:orientation val="minMax"/>
        </c:scaling>
        <c:delete val="1"/>
        <c:axPos val="b"/>
        <c:numFmt formatCode="yyyy" sourceLinked="1"/>
        <c:majorTickMark val="out"/>
        <c:minorTickMark val="none"/>
        <c:tickLblPos val="nextTo"/>
        <c:crossAx val="-927351024"/>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legend>
    <c:plotVisOnly val="1"/>
    <c:dispBlanksAs val="gap"/>
    <c:showDLblsOverMax val="0"/>
  </c:chart>
  <c:spPr>
    <a:noFill/>
    <a:ln>
      <a:noFill/>
    </a:ln>
    <a:effectLst/>
  </c:spPr>
  <c:txPr>
    <a:bodyPr/>
    <a:lstStyle/>
    <a:p>
      <a:pPr>
        <a:defRPr b="1">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r>
              <a:rPr lang="zh-TW" sz="2000"/>
              <a:t>近五年</a:t>
            </a:r>
            <a:r>
              <a:rPr lang="zh-TW" altLang="en-US" sz="2000"/>
              <a:t>獲利表現</a:t>
            </a:r>
            <a:endParaRPr lang="zh-TW" sz="200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title>
    <c:autoTitleDeleted val="0"/>
    <c:plotArea>
      <c:layout/>
      <c:lineChart>
        <c:grouping val="standard"/>
        <c:varyColors val="0"/>
        <c:ser>
          <c:idx val="0"/>
          <c:order val="0"/>
          <c:tx>
            <c:v>毛利率(%)</c:v>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'近五年獲利(五期比較)'!$E$2:$I$2</c:f>
              <c:numCache>
                <c:formatCode>yyyy</c:formatCode>
                <c:ptCount val="5"/>
                <c:pt idx="0">
                  <c:v>44197</c:v>
                </c:pt>
                <c:pt idx="1">
                  <c:v>44562</c:v>
                </c:pt>
                <c:pt idx="2">
                  <c:v>44927</c:v>
                </c:pt>
                <c:pt idx="3">
                  <c:v>45292</c:v>
                </c:pt>
                <c:pt idx="4">
                  <c:v>45658</c:v>
                </c:pt>
              </c:numCache>
            </c:numRef>
          </c:cat>
          <c:val>
            <c:numRef>
              <c:f>'近五年獲利(五期比較)'!$E$3:$I$3</c:f>
              <c:numCache>
                <c:formatCode>0.00%</c:formatCode>
                <c:ptCount val="5"/>
                <c:pt idx="0">
                  <c:v>0.50329999999999997</c:v>
                </c:pt>
                <c:pt idx="1">
                  <c:v>0.4163</c:v>
                </c:pt>
                <c:pt idx="2">
                  <c:v>0.49480000000000002</c:v>
                </c:pt>
                <c:pt idx="3">
                  <c:v>0.36380000000000001</c:v>
                </c:pt>
                <c:pt idx="4">
                  <c:v>0.47460000000000002</c:v>
                </c:pt>
              </c:numCache>
            </c:numRef>
          </c:val>
          <c:smooth val="0"/>
          <c:extLst>
            <c:ext xmlns:c16="http://schemas.microsoft.com/office/drawing/2014/chart" uri="{C3380CC4-5D6E-409C-BE32-E72D297353CC}">
              <c16:uniqueId val="{00000000-5C58-48F3-9B6D-DA3715000830}"/>
            </c:ext>
          </c:extLst>
        </c:ser>
        <c:ser>
          <c:idx val="1"/>
          <c:order val="1"/>
          <c:tx>
            <c:v>營業利益率(%)</c:v>
          </c:tx>
          <c:spPr>
            <a:ln w="28575" cap="rnd">
              <a:solidFill>
                <a:schemeClr val="accent2"/>
              </a:solidFill>
              <a:round/>
            </a:ln>
            <a:effectLst/>
          </c:spPr>
          <c:marker>
            <c:symbol val="none"/>
          </c:marker>
          <c:dLbls>
            <c:spPr>
              <a:solidFill>
                <a:schemeClr val="accent4">
                  <a:lumMod val="20000"/>
                  <a:lumOff val="80000"/>
                </a:schemeClr>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'近五年獲利(五期比較)'!$E$2:$I$2</c:f>
              <c:numCache>
                <c:formatCode>yyyy</c:formatCode>
                <c:ptCount val="5"/>
                <c:pt idx="0">
                  <c:v>44197</c:v>
                </c:pt>
                <c:pt idx="1">
                  <c:v>44562</c:v>
                </c:pt>
                <c:pt idx="2">
                  <c:v>44927</c:v>
                </c:pt>
                <c:pt idx="3">
                  <c:v>45292</c:v>
                </c:pt>
                <c:pt idx="4">
                  <c:v>45658</c:v>
                </c:pt>
              </c:numCache>
            </c:numRef>
          </c:cat>
          <c:val>
            <c:numRef>
              <c:f>'近五年獲利(五期比較)'!$E$4:$I$4</c:f>
              <c:numCache>
                <c:formatCode>0.00%</c:formatCode>
                <c:ptCount val="5"/>
                <c:pt idx="0">
                  <c:v>7.4499999999999997E-2</c:v>
                </c:pt>
                <c:pt idx="1">
                  <c:v>1E-4</c:v>
                </c:pt>
                <c:pt idx="2">
                  <c:v>2.2100000000000002E-2</c:v>
                </c:pt>
                <c:pt idx="3">
                  <c:v>-1.5900000000000001E-2</c:v>
                </c:pt>
                <c:pt idx="4">
                  <c:v>4.7600000000000003E-2</c:v>
                </c:pt>
              </c:numCache>
            </c:numRef>
          </c:val>
          <c:smooth val="0"/>
          <c:extLst>
            <c:ext xmlns:c16="http://schemas.microsoft.com/office/drawing/2014/chart" uri="{C3380CC4-5D6E-409C-BE32-E72D297353CC}">
              <c16:uniqueId val="{00000001-5C58-48F3-9B6D-DA3715000830}"/>
            </c:ext>
          </c:extLst>
        </c:ser>
        <c:ser>
          <c:idx val="2"/>
          <c:order val="2"/>
          <c:tx>
            <c:v>稅前純益率(%)</c:v>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'近五年獲利(五期比較)'!$E$2:$I$2</c:f>
              <c:numCache>
                <c:formatCode>yyyy</c:formatCode>
                <c:ptCount val="5"/>
                <c:pt idx="0">
                  <c:v>44197</c:v>
                </c:pt>
                <c:pt idx="1">
                  <c:v>44562</c:v>
                </c:pt>
                <c:pt idx="2">
                  <c:v>44927</c:v>
                </c:pt>
                <c:pt idx="3">
                  <c:v>45292</c:v>
                </c:pt>
                <c:pt idx="4">
                  <c:v>45658</c:v>
                </c:pt>
              </c:numCache>
            </c:numRef>
          </c:cat>
          <c:val>
            <c:numRef>
              <c:f>'近五年獲利(五期比較)'!$E$5:$I$5</c:f>
              <c:numCache>
                <c:formatCode>0.00%</c:formatCode>
                <c:ptCount val="5"/>
                <c:pt idx="0">
                  <c:v>0.22850000000000001</c:v>
                </c:pt>
                <c:pt idx="1">
                  <c:v>0.09</c:v>
                </c:pt>
                <c:pt idx="2">
                  <c:v>0.34320000000000001</c:v>
                </c:pt>
                <c:pt idx="3">
                  <c:v>0.27039999999999997</c:v>
                </c:pt>
                <c:pt idx="4">
                  <c:v>3.5000000000000001E-3</c:v>
                </c:pt>
              </c:numCache>
            </c:numRef>
          </c:val>
          <c:smooth val="0"/>
          <c:extLst>
            <c:ext xmlns:c16="http://schemas.microsoft.com/office/drawing/2014/chart" uri="{C3380CC4-5D6E-409C-BE32-E72D297353CC}">
              <c16:uniqueId val="{00000002-5C58-48F3-9B6D-DA3715000830}"/>
            </c:ext>
          </c:extLst>
        </c:ser>
        <c:dLbls>
          <c:showLegendKey val="0"/>
          <c:showVal val="0"/>
          <c:showCatName val="0"/>
          <c:showSerName val="0"/>
          <c:showPercent val="0"/>
          <c:showBubbleSize val="0"/>
        </c:dLbls>
        <c:smooth val="0"/>
        <c:axId val="-927346128"/>
        <c:axId val="-927348304"/>
      </c:lineChart>
      <c:dateAx>
        <c:axId val="-927346128"/>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27348304"/>
        <c:crossesAt val="-5.000000000000001E-2"/>
        <c:auto val="1"/>
        <c:lblOffset val="100"/>
        <c:baseTimeUnit val="years"/>
      </c:dateAx>
      <c:valAx>
        <c:axId val="-927348304"/>
        <c:scaling>
          <c:orientation val="minMax"/>
          <c:max val="0.55000000000000004"/>
          <c:min val="-5.000000000000001E-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27346128"/>
        <c:crossesAt val="44197"/>
        <c:crossBetween val="between"/>
        <c:majorUnit val="0.1"/>
        <c:min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legend>
    <c:plotVisOnly val="1"/>
    <c:dispBlanksAs val="gap"/>
    <c:showDLblsOverMax val="0"/>
  </c:chart>
  <c:spPr>
    <a:noFill/>
    <a:ln>
      <a:noFill/>
    </a:ln>
    <a:effectLst/>
  </c:spPr>
  <c:txPr>
    <a:bodyPr/>
    <a:lstStyle/>
    <a:p>
      <a:pPr>
        <a:defRPr b="1">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E5C63-7BC5-416C-A26C-1DFDA7C323EA}" type="datetimeFigureOut">
              <a:rPr lang="zh-TW" altLang="en-US" smtClean="0"/>
              <a:t>2026/3/11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BCB4A-D777-47E5-9AD6-15FE7FC7CB64}" type="slidenum">
              <a:rPr lang="zh-TW" altLang="en-US" smtClean="0"/>
              <a:t>‹#›</a:t>
            </a:fld>
            <a:endParaRPr lang="zh-TW" altLang="en-US"/>
          </a:p>
        </p:txBody>
      </p:sp>
    </p:spTree>
    <p:extLst>
      <p:ext uri="{BB962C8B-B14F-4D97-AF65-F5344CB8AC3E}">
        <p14:creationId xmlns:p14="http://schemas.microsoft.com/office/powerpoint/2010/main" val="238893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endParaRPr lang="zh-TW" altLang="en-US" dirty="0"/>
          </a:p>
        </p:txBody>
      </p:sp>
      <p:sp>
        <p:nvSpPr>
          <p:cNvPr id="4" name="投影片編號版面配置區 3"/>
          <p:cNvSpPr>
            <a:spLocks noGrp="1"/>
          </p:cNvSpPr>
          <p:nvPr>
            <p:ph type="sldNum" sz="quarter" idx="10"/>
          </p:nvPr>
        </p:nvSpPr>
        <p:spPr/>
        <p:txBody>
          <a:bodyPr/>
          <a:lstStyle/>
          <a:p>
            <a:fld id="{D43BCB4A-D777-47E5-9AD6-15FE7FC7CB64}" type="slidenum">
              <a:rPr lang="zh-TW" altLang="en-US" smtClean="0"/>
              <a:t>1</a:t>
            </a:fld>
            <a:endParaRPr lang="zh-TW" altLang="en-US"/>
          </a:p>
        </p:txBody>
      </p:sp>
    </p:spTree>
    <p:extLst>
      <p:ext uri="{BB962C8B-B14F-4D97-AF65-F5344CB8AC3E}">
        <p14:creationId xmlns:p14="http://schemas.microsoft.com/office/powerpoint/2010/main" val="90413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43BCB4A-D777-47E5-9AD6-15FE7FC7CB64}" type="slidenum">
              <a:rPr lang="zh-TW" altLang="en-US" smtClean="0"/>
              <a:t>3</a:t>
            </a:fld>
            <a:endParaRPr lang="zh-TW" altLang="en-US"/>
          </a:p>
        </p:txBody>
      </p:sp>
    </p:spTree>
    <p:extLst>
      <p:ext uri="{BB962C8B-B14F-4D97-AF65-F5344CB8AC3E}">
        <p14:creationId xmlns:p14="http://schemas.microsoft.com/office/powerpoint/2010/main" val="53885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影像版面配置區 1">
            <a:extLst>
              <a:ext uri="{FF2B5EF4-FFF2-40B4-BE49-F238E27FC236}">
                <a16:creationId xmlns:a16="http://schemas.microsoft.com/office/drawing/2014/main" id="{3C8E6FE4-9864-CA03-A6EF-D2863C4ACB1E}"/>
              </a:ext>
            </a:extLst>
          </p:cNvPr>
          <p:cNvSpPr>
            <a:spLocks noGrp="1" noRot="1" noChangeAspect="1" noChangeArrowheads="1" noTextEdit="1"/>
          </p:cNvSpPr>
          <p:nvPr>
            <p:ph type="sldImg"/>
          </p:nvPr>
        </p:nvSpPr>
        <p:spPr>
          <a:ln/>
        </p:spPr>
      </p:sp>
      <p:sp>
        <p:nvSpPr>
          <p:cNvPr id="13315" name="備忘稿版面配置區 2">
            <a:extLst>
              <a:ext uri="{FF2B5EF4-FFF2-40B4-BE49-F238E27FC236}">
                <a16:creationId xmlns:a16="http://schemas.microsoft.com/office/drawing/2014/main" id="{0C74D033-5DB9-D4A1-2140-277139F30388}"/>
              </a:ext>
            </a:extLst>
          </p:cNvPr>
          <p:cNvSpPr>
            <a:spLocks noGrp="1" noChangeArrowheads="1"/>
          </p:cNvSpPr>
          <p:nvPr>
            <p:ph type="body" idx="1"/>
          </p:nvPr>
        </p:nvSpPr>
        <p:spPr>
          <a:ln/>
        </p:spPr>
        <p:txBody>
          <a:bodyPr/>
          <a:lstStyle/>
          <a:p>
            <a:pPr>
              <a:defRPr/>
            </a:pPr>
            <a:r>
              <a:rPr lang="zh-TW" altLang="en-US" dirty="0">
                <a:latin typeface="+mn-ea"/>
                <a:ea typeface="+mn-ea"/>
              </a:rPr>
              <a:t>差異分析</a:t>
            </a:r>
            <a:r>
              <a:rPr lang="en-US" altLang="zh-TW" dirty="0">
                <a:latin typeface="+mn-ea"/>
                <a:ea typeface="+mn-ea"/>
              </a:rPr>
              <a:t>:EPS</a:t>
            </a:r>
            <a:r>
              <a:rPr lang="zh-TW" altLang="en-US" dirty="0">
                <a:latin typeface="+mn-ea"/>
                <a:ea typeface="+mn-ea"/>
              </a:rPr>
              <a:t>下滑：</a:t>
            </a:r>
            <a:r>
              <a:rPr lang="en-US" altLang="zh-TW" dirty="0">
                <a:latin typeface="+mn-ea"/>
                <a:ea typeface="+mn-ea"/>
              </a:rPr>
              <a:t>1.</a:t>
            </a:r>
            <a:r>
              <a:rPr lang="zh-TW" altLang="en-US" dirty="0">
                <a:latin typeface="+mn-ea"/>
                <a:ea typeface="+mn-ea"/>
              </a:rPr>
              <a:t> 因合併孫公司</a:t>
            </a:r>
            <a:r>
              <a:rPr lang="en-US" altLang="zh-TW" dirty="0">
                <a:latin typeface="+mn-ea"/>
                <a:ea typeface="+mn-ea"/>
              </a:rPr>
              <a:t>(</a:t>
            </a:r>
            <a:r>
              <a:rPr lang="zh-TW" altLang="en-US" dirty="0">
                <a:latin typeface="+mn-ea"/>
                <a:ea typeface="+mn-ea"/>
              </a:rPr>
              <a:t>凱旭投顧</a:t>
            </a:r>
            <a:r>
              <a:rPr lang="en-US" altLang="zh-TW" dirty="0">
                <a:latin typeface="+mn-ea"/>
                <a:ea typeface="+mn-ea"/>
              </a:rPr>
              <a:t>)</a:t>
            </a:r>
            <a:r>
              <a:rPr lang="zh-TW" altLang="en-US" dirty="0">
                <a:latin typeface="+mn-ea"/>
                <a:ea typeface="+mn-ea"/>
              </a:rPr>
              <a:t>及辦理現增員工認股</a:t>
            </a:r>
            <a:r>
              <a:rPr lang="en-US" altLang="zh-TW" dirty="0">
                <a:latin typeface="+mn-ea"/>
                <a:ea typeface="+mn-ea"/>
              </a:rPr>
              <a:t>，</a:t>
            </a:r>
            <a:r>
              <a:rPr lang="zh-TW" altLang="en-US" dirty="0">
                <a:latin typeface="+mn-ea"/>
                <a:ea typeface="+mn-ea"/>
              </a:rPr>
              <a:t>使本期管理費用大幅增加。</a:t>
            </a:r>
            <a:endParaRPr lang="en-US" altLang="zh-TW" dirty="0">
              <a:latin typeface="+mn-ea"/>
              <a:ea typeface="+mn-ea"/>
            </a:endParaRPr>
          </a:p>
          <a:p>
            <a:pPr>
              <a:defRPr/>
            </a:pPr>
            <a:r>
              <a:rPr lang="en-US" altLang="zh-TW" dirty="0">
                <a:latin typeface="+mn-ea"/>
                <a:ea typeface="+mn-ea"/>
              </a:rPr>
              <a:t>                                    2.</a:t>
            </a:r>
            <a:r>
              <a:rPr lang="zh-TW" altLang="en-US" dirty="0">
                <a:latin typeface="+mn-ea"/>
                <a:ea typeface="+mn-ea"/>
              </a:rPr>
              <a:t> 本期業外投資因股票評價較去年同期大幅損失，致使本期</a:t>
            </a:r>
            <a:r>
              <a:rPr lang="en-US" altLang="zh-TW" dirty="0">
                <a:latin typeface="+mn-ea"/>
                <a:ea typeface="+mn-ea"/>
              </a:rPr>
              <a:t>EPS</a:t>
            </a:r>
            <a:r>
              <a:rPr lang="zh-TW" altLang="en-US" dirty="0">
                <a:latin typeface="+mn-ea"/>
                <a:ea typeface="+mn-ea"/>
              </a:rPr>
              <a:t>減少。</a:t>
            </a:r>
          </a:p>
        </p:txBody>
      </p:sp>
      <p:sp>
        <p:nvSpPr>
          <p:cNvPr id="15364" name="投影片編號版面配置區 3">
            <a:extLst>
              <a:ext uri="{FF2B5EF4-FFF2-40B4-BE49-F238E27FC236}">
                <a16:creationId xmlns:a16="http://schemas.microsoft.com/office/drawing/2014/main" id="{9D0E951D-0E2B-0E2B-2E5B-1F109BE3C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fld id="{20BA5988-9F5C-4681-BB1D-88F275276E22}" type="slidenum">
              <a:rPr lang="en-US" altLang="zh-TW" sz="1200" smtClean="0">
                <a:ea typeface="新細明體" panose="02020500000000000000" pitchFamily="18" charset="-120"/>
              </a:rPr>
              <a:pPr/>
              <a:t>9</a:t>
            </a:fld>
            <a:endParaRPr lang="en-US" altLang="zh-TW" sz="1200">
              <a:ea typeface="新細明體" panose="02020500000000000000"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影像版面配置區 1">
            <a:extLst>
              <a:ext uri="{FF2B5EF4-FFF2-40B4-BE49-F238E27FC236}">
                <a16:creationId xmlns:a16="http://schemas.microsoft.com/office/drawing/2014/main" id="{C6549C9C-7348-655E-6EF9-35FFEA59D9CD}"/>
              </a:ext>
            </a:extLst>
          </p:cNvPr>
          <p:cNvSpPr>
            <a:spLocks noGrp="1" noRot="1" noChangeAspect="1" noChangeArrowheads="1" noTextEdit="1"/>
          </p:cNvSpPr>
          <p:nvPr>
            <p:ph type="sldImg"/>
          </p:nvPr>
        </p:nvSpPr>
        <p:spPr>
          <a:ln/>
        </p:spPr>
      </p:sp>
      <p:sp>
        <p:nvSpPr>
          <p:cNvPr id="17411" name="備忘稿版面配置區 2">
            <a:extLst>
              <a:ext uri="{FF2B5EF4-FFF2-40B4-BE49-F238E27FC236}">
                <a16:creationId xmlns:a16="http://schemas.microsoft.com/office/drawing/2014/main" id="{EFEFA1D2-2D85-92D7-361B-5749B827B7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2025Q3</a:t>
            </a:r>
            <a:r>
              <a:rPr lang="zh-TW" altLang="en-US"/>
              <a:t>差異分析：本期毛利率回升</a:t>
            </a:r>
            <a:r>
              <a:rPr lang="zh-TW" altLang="en-US">
                <a:latin typeface="新細明體" panose="02020500000000000000" pitchFamily="18" charset="-120"/>
              </a:rPr>
              <a:t>，使營業利益率成長，但稅前純益率卻下滑，主要是</a:t>
            </a:r>
            <a:r>
              <a:rPr lang="zh-TW" altLang="en-US"/>
              <a:t>本期業外投資因股票評價大幅損失所致</a:t>
            </a:r>
            <a:r>
              <a:rPr lang="zh-TW" altLang="en-US">
                <a:latin typeface="新細明體" panose="02020500000000000000" pitchFamily="18" charset="-120"/>
              </a:rPr>
              <a:t>。</a:t>
            </a:r>
            <a:endParaRPr lang="en-US" altLang="zh-TW">
              <a:latin typeface="新細明體" panose="02020500000000000000" pitchFamily="18" charset="-120"/>
            </a:endParaRPr>
          </a:p>
          <a:p>
            <a:r>
              <a:rPr lang="en-US" altLang="zh-TW"/>
              <a:t>2022</a:t>
            </a:r>
            <a:r>
              <a:rPr lang="zh-TW" altLang="en-US"/>
              <a:t>年稅前純益率：毛利率低和業外收益較前一年度低。</a:t>
            </a:r>
          </a:p>
        </p:txBody>
      </p:sp>
      <p:sp>
        <p:nvSpPr>
          <p:cNvPr id="17412" name="投影片編號版面配置區 3">
            <a:extLst>
              <a:ext uri="{FF2B5EF4-FFF2-40B4-BE49-F238E27FC236}">
                <a16:creationId xmlns:a16="http://schemas.microsoft.com/office/drawing/2014/main" id="{67CE5CF4-0B90-1C30-1888-A80A0D130A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fld id="{0F57EDE2-C43B-4EA9-A88A-7931366EA74F}" type="slidenum">
              <a:rPr lang="en-US" altLang="zh-TW" sz="1200" smtClean="0">
                <a:ea typeface="新細明體" panose="02020500000000000000" pitchFamily="18" charset="-120"/>
              </a:rPr>
              <a:pPr/>
              <a:t>10</a:t>
            </a:fld>
            <a:endParaRPr lang="en-US" altLang="zh-TW" sz="1200">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影像版面配置區 1">
            <a:extLst>
              <a:ext uri="{FF2B5EF4-FFF2-40B4-BE49-F238E27FC236}">
                <a16:creationId xmlns:a16="http://schemas.microsoft.com/office/drawing/2014/main" id="{063CF5E8-A4AE-D12B-DA99-1FF2947179C1}"/>
              </a:ext>
            </a:extLst>
          </p:cNvPr>
          <p:cNvSpPr>
            <a:spLocks noGrp="1" noRot="1" noChangeAspect="1" noChangeArrowheads="1" noTextEdit="1"/>
          </p:cNvSpPr>
          <p:nvPr>
            <p:ph type="sldImg"/>
          </p:nvPr>
        </p:nvSpPr>
        <p:spPr>
          <a:ln/>
        </p:spPr>
      </p:sp>
      <p:sp>
        <p:nvSpPr>
          <p:cNvPr id="19459" name="備忘稿版面配置區 2">
            <a:extLst>
              <a:ext uri="{FF2B5EF4-FFF2-40B4-BE49-F238E27FC236}">
                <a16:creationId xmlns:a16="http://schemas.microsoft.com/office/drawing/2014/main" id="{74BCEDA9-FB6A-74EF-B6B2-7790889F1D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差異分析</a:t>
            </a:r>
            <a:r>
              <a:rPr lang="en-US" altLang="zh-TW" dirty="0"/>
              <a:t>:1.</a:t>
            </a:r>
            <a:r>
              <a:rPr lang="zh-TW" altLang="en-US" dirty="0"/>
              <a:t>營業毛利增加</a:t>
            </a:r>
            <a:r>
              <a:rPr lang="en-US" altLang="zh-TW" dirty="0">
                <a:latin typeface="新細明體" panose="02020500000000000000" pitchFamily="18" charset="-120"/>
              </a:rPr>
              <a:t>：</a:t>
            </a:r>
            <a:r>
              <a:rPr lang="zh-TW" altLang="en-US" dirty="0"/>
              <a:t>因去年同期有一筆</a:t>
            </a:r>
            <a:r>
              <a:rPr lang="en-US" altLang="zh-TW" dirty="0"/>
              <a:t>AML</a:t>
            </a:r>
            <a:r>
              <a:rPr lang="zh-TW" altLang="en-US" dirty="0"/>
              <a:t>專案毛利率較低</a:t>
            </a:r>
            <a:r>
              <a:rPr lang="zh-TW" altLang="en-US" dirty="0">
                <a:latin typeface="新細明體" panose="02020500000000000000" pitchFamily="18" charset="-120"/>
              </a:rPr>
              <a:t>，</a:t>
            </a:r>
            <a:r>
              <a:rPr lang="zh-TW" altLang="en-US" dirty="0"/>
              <a:t>但占營收比例較高</a:t>
            </a:r>
            <a:r>
              <a:rPr lang="zh-TW" altLang="en-US" dirty="0">
                <a:latin typeface="新細明體" panose="02020500000000000000" pitchFamily="18" charset="-120"/>
              </a:rPr>
              <a:t>，導致去年營業毛利較以往低，而今年營業毛利則恢復正常表現。</a:t>
            </a:r>
            <a:endParaRPr lang="en-US" altLang="zh-TW" dirty="0">
              <a:latin typeface="新細明體" panose="02020500000000000000" pitchFamily="18" charset="-120"/>
            </a:endParaRPr>
          </a:p>
          <a:p>
            <a:r>
              <a:rPr lang="en-US" altLang="zh-TW" dirty="0">
                <a:latin typeface="新細明體" panose="02020500000000000000" pitchFamily="18" charset="-120"/>
              </a:rPr>
              <a:t>                 2.</a:t>
            </a:r>
            <a:r>
              <a:rPr lang="zh-TW" altLang="en-US" dirty="0">
                <a:latin typeface="新細明體" panose="02020500000000000000" pitchFamily="18" charset="-120"/>
              </a:rPr>
              <a:t>營業費用增加</a:t>
            </a:r>
            <a:r>
              <a:rPr lang="en-US" altLang="zh-TW" dirty="0">
                <a:latin typeface="新細明體" panose="02020500000000000000" pitchFamily="18" charset="-120"/>
              </a:rPr>
              <a:t>：</a:t>
            </a:r>
            <a:r>
              <a:rPr lang="zh-TW" altLang="en-US" dirty="0">
                <a:latin typeface="新細明體" panose="02020500000000000000" pitchFamily="18" charset="-120"/>
              </a:rPr>
              <a:t>因本期</a:t>
            </a:r>
            <a:r>
              <a:rPr lang="zh-TW" altLang="en-US" dirty="0"/>
              <a:t>合併孫公司</a:t>
            </a:r>
            <a:r>
              <a:rPr lang="en-US" altLang="zh-TW" dirty="0"/>
              <a:t>(</a:t>
            </a:r>
            <a:r>
              <a:rPr lang="zh-TW" altLang="en-US" dirty="0"/>
              <a:t>凱旭投顧</a:t>
            </a:r>
            <a:r>
              <a:rPr lang="en-US" altLang="zh-TW" dirty="0"/>
              <a:t>)</a:t>
            </a:r>
            <a:r>
              <a:rPr lang="zh-TW" altLang="en-US" dirty="0"/>
              <a:t>及辦理現增員工認股</a:t>
            </a:r>
            <a:r>
              <a:rPr lang="en-US" altLang="zh-TW" dirty="0">
                <a:latin typeface="新細明體" panose="02020500000000000000" pitchFamily="18" charset="-120"/>
              </a:rPr>
              <a:t>，</a:t>
            </a:r>
            <a:r>
              <a:rPr lang="zh-TW" altLang="en-US" dirty="0"/>
              <a:t>使本期管理費用大幅增加</a:t>
            </a:r>
            <a:r>
              <a:rPr lang="zh-TW" altLang="en-US" dirty="0">
                <a:latin typeface="新細明體" panose="02020500000000000000" pitchFamily="18" charset="-120"/>
              </a:rPr>
              <a:t>。</a:t>
            </a:r>
            <a:endParaRPr lang="en-US" altLang="zh-TW" dirty="0">
              <a:latin typeface="新細明體" panose="02020500000000000000" pitchFamily="18" charset="-120"/>
            </a:endParaRPr>
          </a:p>
          <a:p>
            <a:r>
              <a:rPr lang="zh-TW" altLang="en-US" dirty="0"/>
              <a:t>                 </a:t>
            </a:r>
            <a:r>
              <a:rPr lang="en-US" altLang="zh-TW" dirty="0"/>
              <a:t>3.</a:t>
            </a:r>
            <a:r>
              <a:rPr lang="zh-TW" altLang="en-US" dirty="0"/>
              <a:t>營業外收支減少</a:t>
            </a:r>
            <a:r>
              <a:rPr lang="zh-TW" altLang="en-US" dirty="0">
                <a:latin typeface="新細明體" panose="02020500000000000000" pitchFamily="18" charset="-120"/>
              </a:rPr>
              <a:t>：主要因本期投資股票評價大幅損失所致。</a:t>
            </a:r>
            <a:endParaRPr lang="zh-TW" altLang="en-US" dirty="0"/>
          </a:p>
        </p:txBody>
      </p:sp>
      <p:sp>
        <p:nvSpPr>
          <p:cNvPr id="19460" name="投影片編號版面配置區 3">
            <a:extLst>
              <a:ext uri="{FF2B5EF4-FFF2-40B4-BE49-F238E27FC236}">
                <a16:creationId xmlns:a16="http://schemas.microsoft.com/office/drawing/2014/main" id="{F2D46688-B59F-EE45-6713-21081FE9D3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fld id="{7CC8E6A8-93AD-4DC7-B69E-37BA0B372281}" type="slidenum">
              <a:rPr lang="en-US" altLang="zh-TW" sz="1200" smtClean="0">
                <a:ea typeface="新細明體" panose="02020500000000000000" pitchFamily="18" charset="-120"/>
              </a:rPr>
              <a:pPr/>
              <a:t>11</a:t>
            </a:fld>
            <a:endParaRPr lang="en-US" altLang="zh-TW" sz="1200">
              <a:ea typeface="新細明體"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2B08D875-E486-2F34-2248-0AFB947C5480}"/>
              </a:ext>
            </a:extLst>
          </p:cNvPr>
          <p:cNvSpPr>
            <a:spLocks noGrp="1" noRot="1" noChangeAspect="1" noChangeArrowheads="1" noTextEdit="1"/>
          </p:cNvSpPr>
          <p:nvPr>
            <p:ph type="sldImg"/>
          </p:nvPr>
        </p:nvSpPr>
        <p:spPr>
          <a:ln/>
        </p:spPr>
      </p:sp>
      <p:sp>
        <p:nvSpPr>
          <p:cNvPr id="21507" name="備忘稿版面配置區 2">
            <a:extLst>
              <a:ext uri="{FF2B5EF4-FFF2-40B4-BE49-F238E27FC236}">
                <a16:creationId xmlns:a16="http://schemas.microsoft.com/office/drawing/2014/main" id="{D8881201-7251-C879-EB65-E0785CA90B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差異分析</a:t>
            </a:r>
            <a:r>
              <a:rPr lang="zh-TW" altLang="en-US">
                <a:latin typeface="新細明體" panose="02020500000000000000" pitchFamily="18" charset="-120"/>
              </a:rPr>
              <a:t>：</a:t>
            </a:r>
            <a:r>
              <a:rPr lang="en-US" altLang="zh-TW">
                <a:latin typeface="新細明體" panose="02020500000000000000" pitchFamily="18" charset="-120"/>
              </a:rPr>
              <a:t>1.</a:t>
            </a:r>
            <a:r>
              <a:rPr lang="zh-TW" altLang="en-US">
                <a:latin typeface="新細明體" panose="02020500000000000000" pitchFamily="18" charset="-120"/>
              </a:rPr>
              <a:t>非流動資產及資產總額增加：因本年度購入新辦公室不動產所致。</a:t>
            </a:r>
            <a:endParaRPr lang="en-US" altLang="zh-TW">
              <a:latin typeface="新細明體" panose="02020500000000000000" pitchFamily="18" charset="-120"/>
            </a:endParaRPr>
          </a:p>
          <a:p>
            <a:r>
              <a:rPr lang="en-US" altLang="zh-TW">
                <a:latin typeface="新細明體" panose="02020500000000000000" pitchFamily="18" charset="-120"/>
              </a:rPr>
              <a:t>                    2.</a:t>
            </a:r>
            <a:r>
              <a:rPr lang="zh-TW" altLang="en-US">
                <a:latin typeface="新細明體" panose="02020500000000000000" pitchFamily="18" charset="-120"/>
              </a:rPr>
              <a:t>負債總額及權益總額增加</a:t>
            </a:r>
            <a:r>
              <a:rPr lang="en-US" altLang="zh-TW">
                <a:latin typeface="新細明體" panose="02020500000000000000" pitchFamily="18" charset="-120"/>
              </a:rPr>
              <a:t>:</a:t>
            </a:r>
            <a:r>
              <a:rPr lang="zh-TW" altLang="en-US">
                <a:latin typeface="新細明體" panose="02020500000000000000" pitchFamily="18" charset="-120"/>
              </a:rPr>
              <a:t>因本期辦理現金增資，使股本增加；暨發行可轉換公司債，使負債增加所致。</a:t>
            </a:r>
            <a:endParaRPr lang="en-US" altLang="zh-TW">
              <a:latin typeface="新細明體" panose="02020500000000000000" pitchFamily="18" charset="-120"/>
            </a:endParaRPr>
          </a:p>
        </p:txBody>
      </p:sp>
      <p:sp>
        <p:nvSpPr>
          <p:cNvPr id="21508" name="投影片編號版面配置區 3">
            <a:extLst>
              <a:ext uri="{FF2B5EF4-FFF2-40B4-BE49-F238E27FC236}">
                <a16:creationId xmlns:a16="http://schemas.microsoft.com/office/drawing/2014/main" id="{57C5349A-C845-8345-CE89-3FE620C46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fld id="{DAE00641-5983-40DF-9BD1-945A9EA3327B}" type="slidenum">
              <a:rPr lang="en-US" altLang="zh-TW" sz="1200" smtClean="0">
                <a:ea typeface="新細明體" panose="02020500000000000000" pitchFamily="18" charset="-120"/>
              </a:rPr>
              <a:pPr/>
              <a:t>12</a:t>
            </a:fld>
            <a:endParaRPr lang="en-US" altLang="zh-TW" sz="1200">
              <a:ea typeface="新細明體"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影像版面配置區 1">
            <a:extLst>
              <a:ext uri="{FF2B5EF4-FFF2-40B4-BE49-F238E27FC236}">
                <a16:creationId xmlns:a16="http://schemas.microsoft.com/office/drawing/2014/main" id="{B2F29B10-D507-5D69-0672-F8E17A8BBE2B}"/>
              </a:ext>
            </a:extLst>
          </p:cNvPr>
          <p:cNvSpPr>
            <a:spLocks noGrp="1" noRot="1" noChangeAspect="1" noChangeArrowheads="1" noTextEdit="1"/>
          </p:cNvSpPr>
          <p:nvPr>
            <p:ph type="sldImg"/>
          </p:nvPr>
        </p:nvSpPr>
        <p:spPr>
          <a:ln/>
        </p:spPr>
      </p:sp>
      <p:sp>
        <p:nvSpPr>
          <p:cNvPr id="23555" name="備忘稿版面配置區 2">
            <a:extLst>
              <a:ext uri="{FF2B5EF4-FFF2-40B4-BE49-F238E27FC236}">
                <a16:creationId xmlns:a16="http://schemas.microsoft.com/office/drawing/2014/main" id="{71A66CDA-4B98-002F-AD61-C222E55D5F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差異分析</a:t>
            </a:r>
            <a:r>
              <a:rPr lang="en-US" altLang="zh-TW" dirty="0">
                <a:latin typeface="新細明體" panose="02020500000000000000" pitchFamily="18" charset="-120"/>
              </a:rPr>
              <a:t>：1.</a:t>
            </a:r>
            <a:r>
              <a:rPr lang="zh-TW" altLang="en-US" dirty="0">
                <a:latin typeface="新細明體" panose="02020500000000000000" pitchFamily="18" charset="-120"/>
              </a:rPr>
              <a:t>投資流動淨現金流出增加：因本期購買辦公室不動產所致。</a:t>
            </a:r>
            <a:endParaRPr lang="en-US" altLang="zh-TW" dirty="0">
              <a:latin typeface="新細明體" panose="02020500000000000000" pitchFamily="18" charset="-120"/>
            </a:endParaRPr>
          </a:p>
          <a:p>
            <a:r>
              <a:rPr lang="en-US" altLang="zh-TW" dirty="0">
                <a:latin typeface="新細明體" panose="02020500000000000000" pitchFamily="18" charset="-120"/>
              </a:rPr>
              <a:t>                    3.</a:t>
            </a:r>
            <a:r>
              <a:rPr lang="zh-TW" altLang="en-US" dirty="0">
                <a:latin typeface="新細明體" panose="02020500000000000000" pitchFamily="18" charset="-120"/>
              </a:rPr>
              <a:t>籌資活動淨現金流入增加：</a:t>
            </a:r>
            <a:r>
              <a:rPr lang="en-US" altLang="zh-TW" dirty="0">
                <a:latin typeface="新細明體" panose="02020500000000000000" pitchFamily="18" charset="-120"/>
              </a:rPr>
              <a:t>2025</a:t>
            </a:r>
            <a:r>
              <a:rPr lang="zh-TW" altLang="en-US" dirty="0">
                <a:latin typeface="新細明體" panose="02020500000000000000" pitchFamily="18" charset="-120"/>
              </a:rPr>
              <a:t>現金增資；</a:t>
            </a:r>
            <a:r>
              <a:rPr lang="en-US" altLang="zh-TW" dirty="0">
                <a:latin typeface="新細明體" panose="02020500000000000000" pitchFamily="18" charset="-120"/>
              </a:rPr>
              <a:t>2024</a:t>
            </a:r>
            <a:r>
              <a:rPr lang="zh-TW" altLang="en-US" dirty="0">
                <a:latin typeface="新細明體" panose="02020500000000000000" pitchFamily="18" charset="-120"/>
              </a:rPr>
              <a:t>發現金股利。</a:t>
            </a:r>
            <a:endParaRPr lang="zh-TW" altLang="en-US" dirty="0"/>
          </a:p>
        </p:txBody>
      </p:sp>
      <p:sp>
        <p:nvSpPr>
          <p:cNvPr id="23556" name="投影片編號版面配置區 3">
            <a:extLst>
              <a:ext uri="{FF2B5EF4-FFF2-40B4-BE49-F238E27FC236}">
                <a16:creationId xmlns:a16="http://schemas.microsoft.com/office/drawing/2014/main" id="{4A78F7D4-376D-2239-1F5D-C49934D7D8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fld id="{5D1B36A7-B4FA-4DD5-BD72-6642C6B6B1E6}" type="slidenum">
              <a:rPr lang="en-US" altLang="zh-TW" sz="1200" smtClean="0">
                <a:ea typeface="新細明體" panose="02020500000000000000" pitchFamily="18" charset="-120"/>
              </a:rPr>
              <a:pPr/>
              <a:t>13</a:t>
            </a:fld>
            <a:endParaRPr lang="en-US" altLang="zh-TW" sz="1200">
              <a:ea typeface="新細明體" panose="02020500000000000000"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a:extLst>
              <a:ext uri="{FF2B5EF4-FFF2-40B4-BE49-F238E27FC236}">
                <a16:creationId xmlns:a16="http://schemas.microsoft.com/office/drawing/2014/main" id="{1BB269CF-8BC5-B8F1-CD14-2B162DDBF468}"/>
              </a:ext>
            </a:extLst>
          </p:cNvPr>
          <p:cNvSpPr>
            <a:spLocks noGrp="1" noRot="1" noChangeAspect="1" noChangeArrowheads="1" noTextEdit="1"/>
          </p:cNvSpPr>
          <p:nvPr>
            <p:ph type="sldImg"/>
          </p:nvPr>
        </p:nvSpPr>
        <p:spPr>
          <a:ln/>
        </p:spPr>
      </p:sp>
      <p:sp>
        <p:nvSpPr>
          <p:cNvPr id="24579" name="備忘稿版面配置區 2">
            <a:extLst>
              <a:ext uri="{FF2B5EF4-FFF2-40B4-BE49-F238E27FC236}">
                <a16:creationId xmlns:a16="http://schemas.microsoft.com/office/drawing/2014/main" id="{92683BC5-E745-8EE4-9C67-D0B88BB1BC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4580" name="投影片編號版面配置區 3">
            <a:extLst>
              <a:ext uri="{FF2B5EF4-FFF2-40B4-BE49-F238E27FC236}">
                <a16:creationId xmlns:a16="http://schemas.microsoft.com/office/drawing/2014/main" id="{68CEDE5C-10E0-A592-B274-24F7F4C0BA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fld id="{523F752E-628C-4055-8D68-E69364A5EC55}" type="slidenum">
              <a:rPr lang="en-US" altLang="zh-TW" sz="1200" smtClean="0">
                <a:ea typeface="新細明體" panose="02020500000000000000" pitchFamily="18" charset="-120"/>
              </a:rPr>
              <a:pPr/>
              <a:t>14</a:t>
            </a:fld>
            <a:endParaRPr lang="en-US" altLang="zh-TW" sz="1200">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E65F33-6431-8CB6-98EC-9D3BDF34F185}"/>
              </a:ext>
            </a:extLst>
          </p:cNvPr>
          <p:cNvSpPr>
            <a:spLocks noGrp="1"/>
          </p:cNvSpPr>
          <p:nvPr>
            <p:ph type="ctrTitle"/>
          </p:nvPr>
        </p:nvSpPr>
        <p:spPr>
          <a:xfrm>
            <a:off x="2843307" y="2409687"/>
            <a:ext cx="8355123" cy="1834509"/>
          </a:xfrm>
          <a:prstGeom prst="rect">
            <a:avLst/>
          </a:prstGeom>
        </p:spPr>
        <p:txBody>
          <a:bodyPr anchor="b">
            <a:noAutofit/>
          </a:bodyPr>
          <a:lstStyle>
            <a:lvl1pPr algn="ctr">
              <a:defRPr sz="6000" b="1">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副標題 2">
            <a:extLst>
              <a:ext uri="{FF2B5EF4-FFF2-40B4-BE49-F238E27FC236}">
                <a16:creationId xmlns:a16="http://schemas.microsoft.com/office/drawing/2014/main" id="{F91AA90A-E756-0DB4-AB64-703D45E5F30B}"/>
              </a:ext>
            </a:extLst>
          </p:cNvPr>
          <p:cNvSpPr>
            <a:spLocks noGrp="1"/>
          </p:cNvSpPr>
          <p:nvPr>
            <p:ph type="subTitle" idx="1"/>
          </p:nvPr>
        </p:nvSpPr>
        <p:spPr>
          <a:xfrm>
            <a:off x="2843308" y="4675517"/>
            <a:ext cx="8355122" cy="911002"/>
          </a:xfrm>
          <a:prstGeom prst="rect">
            <a:avLst/>
          </a:prstGeom>
        </p:spPr>
        <p:txBody>
          <a:bodyPr/>
          <a:lstStyle>
            <a:lvl1pPr marL="0" indent="0" algn="ctr">
              <a:buNone/>
              <a:defRPr sz="2400" b="1">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5" name="頁尾版面配置區 4">
            <a:extLst>
              <a:ext uri="{FF2B5EF4-FFF2-40B4-BE49-F238E27FC236}">
                <a16:creationId xmlns:a16="http://schemas.microsoft.com/office/drawing/2014/main" id="{24214551-1E10-D14B-CA47-1C77DF4C7E1C}"/>
              </a:ext>
            </a:extLst>
          </p:cNvPr>
          <p:cNvSpPr>
            <a:spLocks noGrp="1"/>
          </p:cNvSpPr>
          <p:nvPr>
            <p:ph type="ftr" sz="quarter" idx="11"/>
          </p:nvPr>
        </p:nvSpPr>
        <p:spPr>
          <a:xfrm>
            <a:off x="4038599" y="6356350"/>
            <a:ext cx="4737265" cy="365125"/>
          </a:xfrm>
        </p:spPr>
        <p:txBody>
          <a:bodyPr/>
          <a:lstStyle/>
          <a:p>
            <a:endParaRPr lang="zh-TW" altLang="en-US" dirty="0"/>
          </a:p>
        </p:txBody>
      </p:sp>
      <p:sp>
        <p:nvSpPr>
          <p:cNvPr id="6" name="投影片編號版面配置區 5">
            <a:extLst>
              <a:ext uri="{FF2B5EF4-FFF2-40B4-BE49-F238E27FC236}">
                <a16:creationId xmlns:a16="http://schemas.microsoft.com/office/drawing/2014/main" id="{B60AE6D7-D7D9-8445-8E48-11263534BB61}"/>
              </a:ext>
            </a:extLst>
          </p:cNvPr>
          <p:cNvSpPr>
            <a:spLocks noGrp="1"/>
          </p:cNvSpPr>
          <p:nvPr>
            <p:ph type="sldNum" sz="quarter" idx="12"/>
          </p:nvPr>
        </p:nvSpPr>
        <p:spPr>
          <a:xfrm>
            <a:off x="9077856" y="6356349"/>
            <a:ext cx="2743200" cy="365125"/>
          </a:xfrm>
        </p:spPr>
        <p:txBody>
          <a:bodyPr/>
          <a:lstStyle>
            <a:lvl1pPr>
              <a:defRPr sz="1600" b="1">
                <a:latin typeface="微軟正黑體" panose="020B0604030504040204" pitchFamily="34" charset="-120"/>
                <a:ea typeface="微軟正黑體" panose="020B0604030504040204" pitchFamily="34" charset="-120"/>
              </a:defRPr>
            </a:lvl1pPr>
          </a:lstStyle>
          <a:p>
            <a:fld id="{B46E3AC6-A675-4D54-BBBE-F856B9A18570}" type="slidenum">
              <a:rPr lang="zh-TW" altLang="en-US" smtClean="0"/>
              <a:pPr/>
              <a:t>‹#›</a:t>
            </a:fld>
            <a:endParaRPr lang="zh-TW" altLang="en-US" dirty="0"/>
          </a:p>
        </p:txBody>
      </p:sp>
      <p:sp>
        <p:nvSpPr>
          <p:cNvPr id="7" name="Freeform 2">
            <a:extLst>
              <a:ext uri="{FF2B5EF4-FFF2-40B4-BE49-F238E27FC236}">
                <a16:creationId xmlns:a16="http://schemas.microsoft.com/office/drawing/2014/main" id="{B4462D54-648F-6B51-6023-DC5A602CB7F3}"/>
              </a:ext>
            </a:extLst>
          </p:cNvPr>
          <p:cNvSpPr/>
          <p:nvPr userDrawn="1"/>
        </p:nvSpPr>
        <p:spPr>
          <a:xfrm>
            <a:off x="-1408564" y="-3770796"/>
            <a:ext cx="6828312" cy="7403569"/>
          </a:xfrm>
          <a:custGeom>
            <a:avLst/>
            <a:gdLst/>
            <a:ahLst/>
            <a:cxnLst/>
            <a:rect l="l" t="t" r="r" b="b"/>
            <a:pathLst>
              <a:path w="10812392" h="10812392">
                <a:moveTo>
                  <a:pt x="0" y="0"/>
                </a:moveTo>
                <a:lnTo>
                  <a:pt x="10812393" y="0"/>
                </a:lnTo>
                <a:lnTo>
                  <a:pt x="10812393" y="10812392"/>
                </a:lnTo>
                <a:lnTo>
                  <a:pt x="0" y="10812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3">
            <a:extLst>
              <a:ext uri="{FF2B5EF4-FFF2-40B4-BE49-F238E27FC236}">
                <a16:creationId xmlns:a16="http://schemas.microsoft.com/office/drawing/2014/main" id="{E4B33C9D-84FF-C3B9-015B-04C98A5D3348}"/>
              </a:ext>
            </a:extLst>
          </p:cNvPr>
          <p:cNvSpPr/>
          <p:nvPr userDrawn="1"/>
        </p:nvSpPr>
        <p:spPr>
          <a:xfrm>
            <a:off x="-1703600" y="2993487"/>
            <a:ext cx="3407200" cy="3405646"/>
          </a:xfrm>
          <a:custGeom>
            <a:avLst/>
            <a:gdLst/>
            <a:ahLst/>
            <a:cxnLst/>
            <a:rect l="l" t="t" r="r" b="b"/>
            <a:pathLst>
              <a:path w="5764383" h="5764383">
                <a:moveTo>
                  <a:pt x="0" y="0"/>
                </a:moveTo>
                <a:lnTo>
                  <a:pt x="5764383" y="0"/>
                </a:lnTo>
                <a:lnTo>
                  <a:pt x="5764383" y="5764383"/>
                </a:lnTo>
                <a:lnTo>
                  <a:pt x="0" y="5764383"/>
                </a:lnTo>
                <a:lnTo>
                  <a:pt x="0" y="0"/>
                </a:lnTo>
                <a:close/>
              </a:path>
            </a:pathLst>
          </a:custGeom>
          <a:blipFill>
            <a:blip r:embed="rId4">
              <a:alphaModFix amt="30000"/>
              <a:extLst>
                <a:ext uri="{96DAC541-7B7A-43D3-8B79-37D633B846F1}">
                  <asvg:svgBlip xmlns:asvg="http://schemas.microsoft.com/office/drawing/2016/SVG/main" r:embed="rId5"/>
                </a:ext>
              </a:extLst>
            </a:blip>
            <a:stretch>
              <a:fillRect/>
            </a:stretch>
          </a:blipFill>
        </p:spPr>
      </p:sp>
      <p:sp>
        <p:nvSpPr>
          <p:cNvPr id="9" name="Freeform 4">
            <a:extLst>
              <a:ext uri="{FF2B5EF4-FFF2-40B4-BE49-F238E27FC236}">
                <a16:creationId xmlns:a16="http://schemas.microsoft.com/office/drawing/2014/main" id="{A91FFA77-64E2-F5E5-06AD-6E635DD35F4F}"/>
              </a:ext>
            </a:extLst>
          </p:cNvPr>
          <p:cNvSpPr/>
          <p:nvPr userDrawn="1"/>
        </p:nvSpPr>
        <p:spPr>
          <a:xfrm>
            <a:off x="769409" y="5690836"/>
            <a:ext cx="2472366" cy="2334327"/>
          </a:xfrm>
          <a:custGeom>
            <a:avLst/>
            <a:gdLst/>
            <a:ahLst/>
            <a:cxnLst/>
            <a:rect l="l" t="t" r="r" b="b"/>
            <a:pathLst>
              <a:path w="5764383" h="5764383">
                <a:moveTo>
                  <a:pt x="0" y="0"/>
                </a:moveTo>
                <a:lnTo>
                  <a:pt x="5764383" y="0"/>
                </a:lnTo>
                <a:lnTo>
                  <a:pt x="5764383" y="5764382"/>
                </a:lnTo>
                <a:lnTo>
                  <a:pt x="0" y="5764382"/>
                </a:lnTo>
                <a:lnTo>
                  <a:pt x="0" y="0"/>
                </a:lnTo>
                <a:close/>
              </a:path>
            </a:pathLst>
          </a:custGeom>
          <a:blipFill>
            <a:blip r:embed="rId4">
              <a:alphaModFix amt="80000"/>
              <a:extLst>
                <a:ext uri="{96DAC541-7B7A-43D3-8B79-37D633B846F1}">
                  <asvg:svgBlip xmlns:asvg="http://schemas.microsoft.com/office/drawing/2016/SVG/main" r:embed="rId5"/>
                </a:ext>
              </a:extLst>
            </a:blip>
            <a:stretch>
              <a:fillRect/>
            </a:stretch>
          </a:blipFill>
        </p:spPr>
      </p:sp>
      <p:sp>
        <p:nvSpPr>
          <p:cNvPr id="10" name="Freeform 5">
            <a:extLst>
              <a:ext uri="{FF2B5EF4-FFF2-40B4-BE49-F238E27FC236}">
                <a16:creationId xmlns:a16="http://schemas.microsoft.com/office/drawing/2014/main" id="{B47251B8-6884-58B4-0475-8570B74E3CF5}"/>
              </a:ext>
            </a:extLst>
          </p:cNvPr>
          <p:cNvSpPr/>
          <p:nvPr userDrawn="1"/>
        </p:nvSpPr>
        <p:spPr>
          <a:xfrm>
            <a:off x="8677101" y="0"/>
            <a:ext cx="3544710" cy="628792"/>
          </a:xfrm>
          <a:custGeom>
            <a:avLst/>
            <a:gdLst/>
            <a:ahLst/>
            <a:cxnLst/>
            <a:rect l="l" t="t" r="r" b="b"/>
            <a:pathLst>
              <a:path w="5045532" h="778958">
                <a:moveTo>
                  <a:pt x="0" y="0"/>
                </a:moveTo>
                <a:lnTo>
                  <a:pt x="5045533" y="0"/>
                </a:lnTo>
                <a:lnTo>
                  <a:pt x="5045533" y="778958"/>
                </a:lnTo>
                <a:lnTo>
                  <a:pt x="0" y="778958"/>
                </a:lnTo>
                <a:lnTo>
                  <a:pt x="0" y="0"/>
                </a:lnTo>
                <a:close/>
              </a:path>
            </a:pathLst>
          </a:custGeom>
          <a:blipFill>
            <a:blip r:embed="rId6"/>
            <a:stretch>
              <a:fillRect/>
            </a:stretch>
          </a:blipFill>
        </p:spPr>
      </p:sp>
    </p:spTree>
    <p:extLst>
      <p:ext uri="{BB962C8B-B14F-4D97-AF65-F5344CB8AC3E}">
        <p14:creationId xmlns:p14="http://schemas.microsoft.com/office/powerpoint/2010/main" val="96513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257A16-06C9-2C5E-A44E-854B6FD4F58D}"/>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C13567E-D558-2A9E-44E8-2F718DCFA542}"/>
              </a:ext>
            </a:extLst>
          </p:cNvPr>
          <p:cNvSpPr>
            <a:spLocks noGrp="1"/>
          </p:cNvSpPr>
          <p:nvPr>
            <p:ph type="body" orient="vert" idx="1"/>
          </p:nvPr>
        </p:nvSpPr>
        <p:spPr>
          <a:xfrm>
            <a:off x="838200" y="1825625"/>
            <a:ext cx="10515600" cy="43513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CC1B4A6-CF78-E402-855D-3BB202E6508F}"/>
              </a:ext>
            </a:extLst>
          </p:cNvPr>
          <p:cNvSpPr>
            <a:spLocks noGrp="1"/>
          </p:cNvSpPr>
          <p:nvPr>
            <p:ph type="dt" sz="half" idx="10"/>
          </p:nvPr>
        </p:nvSpPr>
        <p:spPr/>
        <p:txBody>
          <a:bodyPr/>
          <a:lstStyle/>
          <a:p>
            <a:fld id="{99F96C1B-2EE0-4173-8BF1-274350FC5D5A}" type="datetime1">
              <a:rPr lang="zh-TW" altLang="en-US" smtClean="0"/>
              <a:t>2026/3/11</a:t>
            </a:fld>
            <a:endParaRPr lang="zh-TW" altLang="en-US"/>
          </a:p>
        </p:txBody>
      </p:sp>
      <p:sp>
        <p:nvSpPr>
          <p:cNvPr id="5" name="頁尾版面配置區 4">
            <a:extLst>
              <a:ext uri="{FF2B5EF4-FFF2-40B4-BE49-F238E27FC236}">
                <a16:creationId xmlns:a16="http://schemas.microsoft.com/office/drawing/2014/main" id="{73F69BD8-56D4-E044-5D93-B150DE334A8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2360DCC-5132-FD6B-0D2E-746D7EC1FA25}"/>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407004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2F34B44-214A-400A-94BA-A1A571212AA6}"/>
              </a:ext>
            </a:extLst>
          </p:cNvPr>
          <p:cNvSpPr>
            <a:spLocks noGrp="1"/>
          </p:cNvSpPr>
          <p:nvPr>
            <p:ph type="title" orient="vert"/>
          </p:nvPr>
        </p:nvSpPr>
        <p:spPr>
          <a:xfrm>
            <a:off x="8724900" y="365125"/>
            <a:ext cx="2628900" cy="5811838"/>
          </a:xfrm>
          <a:prstGeom prst="rect">
            <a:avLst/>
          </a:prstGeo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6C554A3-A14C-B7D8-D03F-12B99FB5E6A8}"/>
              </a:ext>
            </a:extLst>
          </p:cNvPr>
          <p:cNvSpPr>
            <a:spLocks noGrp="1"/>
          </p:cNvSpPr>
          <p:nvPr>
            <p:ph type="body" orient="vert" idx="1"/>
          </p:nvPr>
        </p:nvSpPr>
        <p:spPr>
          <a:xfrm>
            <a:off x="838200" y="365125"/>
            <a:ext cx="7734300" cy="58118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E69403B-20F8-2D16-CBF1-451E1AFBB2A8}"/>
              </a:ext>
            </a:extLst>
          </p:cNvPr>
          <p:cNvSpPr>
            <a:spLocks noGrp="1"/>
          </p:cNvSpPr>
          <p:nvPr>
            <p:ph type="dt" sz="half" idx="10"/>
          </p:nvPr>
        </p:nvSpPr>
        <p:spPr/>
        <p:txBody>
          <a:bodyPr/>
          <a:lstStyle/>
          <a:p>
            <a:fld id="{D6D9F299-FF9A-48FF-AC4C-588A4568C242}" type="datetime1">
              <a:rPr lang="zh-TW" altLang="en-US" smtClean="0"/>
              <a:t>2026/3/11</a:t>
            </a:fld>
            <a:endParaRPr lang="zh-TW" altLang="en-US"/>
          </a:p>
        </p:txBody>
      </p:sp>
      <p:sp>
        <p:nvSpPr>
          <p:cNvPr id="5" name="頁尾版面配置區 4">
            <a:extLst>
              <a:ext uri="{FF2B5EF4-FFF2-40B4-BE49-F238E27FC236}">
                <a16:creationId xmlns:a16="http://schemas.microsoft.com/office/drawing/2014/main" id="{B76E71FB-27A6-5A68-AC0F-6E67F6B7020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52A5FF4-2E45-BE62-E115-0F9681525719}"/>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285843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467" y="6601884"/>
            <a:ext cx="1422400" cy="243417"/>
          </a:xfrm>
        </p:spPr>
        <p:txBody>
          <a:bodyPr/>
          <a:lstStyle/>
          <a:p>
            <a:fld id="{BE7AED5B-A125-499C-94FC-D402D9C7D01C}" type="datetime1">
              <a:rPr lang="en-US" altLang="zh-TW" smtClean="0"/>
              <a:t>3/11/2026</a:t>
            </a:fld>
            <a:endParaRPr lang="en-US"/>
          </a:p>
        </p:txBody>
      </p:sp>
      <p:sp>
        <p:nvSpPr>
          <p:cNvPr id="3" name="Footer Placeholder 2"/>
          <p:cNvSpPr>
            <a:spLocks noGrp="1"/>
          </p:cNvSpPr>
          <p:nvPr>
            <p:ph type="ftr" sz="quarter" idx="11"/>
          </p:nvPr>
        </p:nvSpPr>
        <p:spPr>
          <a:xfrm>
            <a:off x="5130800" y="6614584"/>
            <a:ext cx="1930400" cy="243417"/>
          </a:xfrm>
        </p:spPr>
        <p:txBody>
          <a:bodyPr/>
          <a:lstStyle/>
          <a:p>
            <a:endParaRPr lang="en-US" dirty="0"/>
          </a:p>
        </p:txBody>
      </p:sp>
      <p:sp>
        <p:nvSpPr>
          <p:cNvPr id="4" name="Slide Number Placeholder 3"/>
          <p:cNvSpPr>
            <a:spLocks noGrp="1"/>
          </p:cNvSpPr>
          <p:nvPr>
            <p:ph type="sldNum" sz="quarter" idx="12"/>
          </p:nvPr>
        </p:nvSpPr>
        <p:spPr>
          <a:xfrm>
            <a:off x="10752667" y="6593417"/>
            <a:ext cx="1422400" cy="243417"/>
          </a:xfrm>
        </p:spPr>
        <p:txBody>
          <a:bodyPr/>
          <a:lstStyle>
            <a:lvl1pPr>
              <a:defRPr sz="1333" b="1"/>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2549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58BD7E2B-C250-E0F8-80FC-76AEE692B6E2}"/>
              </a:ext>
            </a:extLst>
          </p:cNvPr>
          <p:cNvSpPr/>
          <p:nvPr userDrawn="1"/>
        </p:nvSpPr>
        <p:spPr>
          <a:xfrm>
            <a:off x="0" y="26882"/>
            <a:ext cx="12192000" cy="1121775"/>
          </a:xfrm>
          <a:custGeom>
            <a:avLst/>
            <a:gdLst/>
            <a:ahLst/>
            <a:cxnLst/>
            <a:rect l="l" t="t" r="r" b="b"/>
            <a:pathLst>
              <a:path w="18514558" h="6081154">
                <a:moveTo>
                  <a:pt x="0" y="0"/>
                </a:moveTo>
                <a:lnTo>
                  <a:pt x="18514558" y="0"/>
                </a:lnTo>
                <a:lnTo>
                  <a:pt x="18514558" y="6081154"/>
                </a:lnTo>
                <a:lnTo>
                  <a:pt x="0" y="6081154"/>
                </a:lnTo>
                <a:lnTo>
                  <a:pt x="0" y="0"/>
                </a:lnTo>
                <a:close/>
              </a:path>
            </a:pathLst>
          </a:custGeom>
          <a:blipFill>
            <a:blip r:embed="rId2"/>
            <a:stretch>
              <a:fillRect t="-36058" b="-47169"/>
            </a:stretch>
          </a:blipFill>
        </p:spPr>
        <p:txBody>
          <a:bodyPr/>
          <a:lstStyle/>
          <a:p>
            <a:endParaRPr lang="zh-TW" altLang="en-US" dirty="0"/>
          </a:p>
        </p:txBody>
      </p:sp>
      <p:sp>
        <p:nvSpPr>
          <p:cNvPr id="2" name="標題 1">
            <a:extLst>
              <a:ext uri="{FF2B5EF4-FFF2-40B4-BE49-F238E27FC236}">
                <a16:creationId xmlns:a16="http://schemas.microsoft.com/office/drawing/2014/main" id="{304B1B82-340F-A9FD-A2B5-219046DFB953}"/>
              </a:ext>
            </a:extLst>
          </p:cNvPr>
          <p:cNvSpPr>
            <a:spLocks noGrp="1"/>
          </p:cNvSpPr>
          <p:nvPr>
            <p:ph type="title"/>
          </p:nvPr>
        </p:nvSpPr>
        <p:spPr>
          <a:xfrm>
            <a:off x="225631" y="278864"/>
            <a:ext cx="8965870" cy="964911"/>
          </a:xfrm>
          <a:prstGeom prst="rect">
            <a:avLst/>
          </a:prstGeom>
        </p:spPr>
        <p:txBody>
          <a:bodyPr/>
          <a:lstStyle>
            <a:lvl1pPr>
              <a:defRPr>
                <a:solidFill>
                  <a:schemeClr val="bg1"/>
                </a:solidFill>
                <a:latin typeface="Roboto" panose="02000000000000000000" pitchFamily="2" charset="0"/>
                <a:cs typeface="Roboto" panose="02000000000000000000" pitchFamily="2" charset="0"/>
              </a:defRPr>
            </a:lvl1pPr>
          </a:lstStyle>
          <a:p>
            <a:r>
              <a:rPr lang="zh-TW" altLang="en-US" dirty="0"/>
              <a:t>按一下以編輯母片標題樣式</a:t>
            </a:r>
          </a:p>
        </p:txBody>
      </p:sp>
      <p:sp>
        <p:nvSpPr>
          <p:cNvPr id="3" name="內容版面配置區 2">
            <a:extLst>
              <a:ext uri="{FF2B5EF4-FFF2-40B4-BE49-F238E27FC236}">
                <a16:creationId xmlns:a16="http://schemas.microsoft.com/office/drawing/2014/main" id="{63325389-F27A-5D96-74FC-B0819715AAD5}"/>
              </a:ext>
            </a:extLst>
          </p:cNvPr>
          <p:cNvSpPr>
            <a:spLocks noGrp="1"/>
          </p:cNvSpPr>
          <p:nvPr>
            <p:ph idx="1"/>
          </p:nvPr>
        </p:nvSpPr>
        <p:spPr>
          <a:xfrm>
            <a:off x="838200" y="1604513"/>
            <a:ext cx="10515600" cy="4572450"/>
          </a:xfrm>
          <a:prstGeom prst="rect">
            <a:avLst/>
          </a:prstGeom>
        </p:spPr>
        <p:txBody>
          <a:bodyPr/>
          <a:lstStyle>
            <a:lvl1pPr>
              <a:defRPr>
                <a:solidFill>
                  <a:schemeClr val="accent1">
                    <a:lumMod val="50000"/>
                  </a:schemeClr>
                </a:solidFill>
                <a:latin typeface="微軟正黑體" panose="020B0604030504040204" pitchFamily="34" charset="-120"/>
                <a:ea typeface="微軟正黑體" panose="020B0604030504040204" pitchFamily="34" charset="-120"/>
              </a:defRPr>
            </a:lvl1pPr>
            <a:lvl2pPr>
              <a:lnSpc>
                <a:spcPct val="100000"/>
              </a:lnSpc>
              <a:defRPr>
                <a:solidFill>
                  <a:srgbClr val="0000CC"/>
                </a:solidFill>
                <a:latin typeface="微軟正黑體" panose="020B0604030504040204" pitchFamily="34" charset="-120"/>
                <a:ea typeface="微軟正黑體" panose="020B0604030504040204" pitchFamily="34" charset="-120"/>
              </a:defRPr>
            </a:lvl2pPr>
            <a:lvl3pPr indent="-216000">
              <a:lnSpc>
                <a:spcPts val="1920"/>
              </a:lnSpc>
              <a:defRPr sz="1600">
                <a:solidFill>
                  <a:schemeClr val="accent4">
                    <a:lumMod val="75000"/>
                  </a:schemeClr>
                </a:solidFill>
                <a:latin typeface="微軟正黑體" panose="020B0604030504040204" pitchFamily="34" charset="-120"/>
                <a:ea typeface="微軟正黑體" panose="020B0604030504040204" pitchFamily="34" charset="-120"/>
              </a:defRPr>
            </a:lvl3pPr>
            <a:lvl4pPr>
              <a:defRPr sz="1400">
                <a:solidFill>
                  <a:srgbClr val="FF0000"/>
                </a:solidFill>
                <a:latin typeface="微軟正黑體" panose="020B0604030504040204" pitchFamily="34" charset="-120"/>
                <a:ea typeface="微軟正黑體" panose="020B0604030504040204" pitchFamily="34" charset="-120"/>
              </a:defRPr>
            </a:lvl4pPr>
            <a:lvl5pPr>
              <a:defRPr sz="1200">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038A9C84-A0C5-A0F8-69C6-98050B74E074}"/>
              </a:ext>
            </a:extLst>
          </p:cNvPr>
          <p:cNvSpPr>
            <a:spLocks noGrp="1"/>
          </p:cNvSpPr>
          <p:nvPr>
            <p:ph type="dt" sz="half" idx="10"/>
          </p:nvPr>
        </p:nvSpPr>
        <p:spPr/>
        <p:txBody>
          <a:bodyPr/>
          <a:lstStyle/>
          <a:p>
            <a:fld id="{A86845CC-061E-480E-8F14-BF95BA963E70}" type="datetime1">
              <a:rPr lang="zh-TW" altLang="en-US" smtClean="0"/>
              <a:t>2026/3/11</a:t>
            </a:fld>
            <a:endParaRPr lang="zh-TW" altLang="en-US"/>
          </a:p>
        </p:txBody>
      </p:sp>
      <p:sp>
        <p:nvSpPr>
          <p:cNvPr id="5" name="頁尾版面配置區 4">
            <a:extLst>
              <a:ext uri="{FF2B5EF4-FFF2-40B4-BE49-F238E27FC236}">
                <a16:creationId xmlns:a16="http://schemas.microsoft.com/office/drawing/2014/main" id="{2B17050F-C737-15B6-2F5B-B74268630F1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435138B-0BFE-E60D-2398-856BA9396A09}"/>
              </a:ext>
            </a:extLst>
          </p:cNvPr>
          <p:cNvSpPr>
            <a:spLocks noGrp="1"/>
          </p:cNvSpPr>
          <p:nvPr>
            <p:ph type="sldNum" sz="quarter" idx="12"/>
          </p:nvPr>
        </p:nvSpPr>
        <p:spPr>
          <a:xfrm>
            <a:off x="9448800" y="6474619"/>
            <a:ext cx="2743200" cy="365125"/>
          </a:xfrm>
        </p:spPr>
        <p:txBody>
          <a:bodyPr/>
          <a:lstStyle>
            <a:lvl1pPr>
              <a:defRPr sz="1600">
                <a:latin typeface="微軟正黑體" panose="020B0604030504040204" pitchFamily="34" charset="-120"/>
                <a:ea typeface="微軟正黑體" panose="020B0604030504040204" pitchFamily="34" charset="-120"/>
              </a:defRPr>
            </a:lvl1pPr>
          </a:lstStyle>
          <a:p>
            <a:fld id="{B46E3AC6-A675-4D54-BBBE-F856B9A18570}" type="slidenum">
              <a:rPr lang="zh-TW" altLang="en-US" smtClean="0"/>
              <a:pPr/>
              <a:t>‹#›</a:t>
            </a:fld>
            <a:endParaRPr lang="zh-TW" altLang="en-US" dirty="0"/>
          </a:p>
        </p:txBody>
      </p:sp>
      <p:sp>
        <p:nvSpPr>
          <p:cNvPr id="8" name="Freeform 3">
            <a:extLst>
              <a:ext uri="{FF2B5EF4-FFF2-40B4-BE49-F238E27FC236}">
                <a16:creationId xmlns:a16="http://schemas.microsoft.com/office/drawing/2014/main" id="{2AE6F738-87E1-7FC7-6B90-9DD391C5C248}"/>
              </a:ext>
            </a:extLst>
          </p:cNvPr>
          <p:cNvSpPr/>
          <p:nvPr userDrawn="1"/>
        </p:nvSpPr>
        <p:spPr>
          <a:xfrm>
            <a:off x="9892145" y="128793"/>
            <a:ext cx="2299855" cy="363992"/>
          </a:xfrm>
          <a:custGeom>
            <a:avLst/>
            <a:gdLst/>
            <a:ahLst/>
            <a:cxnLst/>
            <a:rect l="l" t="t" r="r" b="b"/>
            <a:pathLst>
              <a:path w="4057284" h="626387">
                <a:moveTo>
                  <a:pt x="0" y="0"/>
                </a:moveTo>
                <a:lnTo>
                  <a:pt x="4057284" y="0"/>
                </a:lnTo>
                <a:lnTo>
                  <a:pt x="4057284" y="626386"/>
                </a:lnTo>
                <a:lnTo>
                  <a:pt x="0" y="626386"/>
                </a:lnTo>
                <a:lnTo>
                  <a:pt x="0" y="0"/>
                </a:lnTo>
                <a:close/>
              </a:path>
            </a:pathLst>
          </a:custGeom>
          <a:blipFill>
            <a:blip r:embed="rId3"/>
            <a:stretch>
              <a:fillRect/>
            </a:stretch>
          </a:blipFill>
        </p:spPr>
        <p:txBody>
          <a:bodyPr/>
          <a:lstStyle/>
          <a:p>
            <a:endParaRPr lang="zh-TW" altLang="en-US" dirty="0"/>
          </a:p>
        </p:txBody>
      </p:sp>
    </p:spTree>
    <p:extLst>
      <p:ext uri="{BB962C8B-B14F-4D97-AF65-F5344CB8AC3E}">
        <p14:creationId xmlns:p14="http://schemas.microsoft.com/office/powerpoint/2010/main" val="58291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DE9E870B-A87B-7196-1517-21DF95542E3E}"/>
              </a:ext>
            </a:extLst>
          </p:cNvPr>
          <p:cNvSpPr/>
          <p:nvPr userDrawn="1"/>
        </p:nvSpPr>
        <p:spPr>
          <a:xfrm>
            <a:off x="0" y="1249834"/>
            <a:ext cx="4209691" cy="4874921"/>
          </a:xfrm>
          <a:custGeom>
            <a:avLst/>
            <a:gdLst/>
            <a:ahLst/>
            <a:cxnLst/>
            <a:rect l="l" t="t" r="r" b="b"/>
            <a:pathLst>
              <a:path w="1415444" h="2709333">
                <a:moveTo>
                  <a:pt x="0" y="0"/>
                </a:moveTo>
                <a:lnTo>
                  <a:pt x="1415444" y="0"/>
                </a:lnTo>
                <a:lnTo>
                  <a:pt x="1415444" y="2709333"/>
                </a:lnTo>
                <a:lnTo>
                  <a:pt x="0" y="2709333"/>
                </a:lnTo>
                <a:close/>
              </a:path>
            </a:pathLst>
          </a:custGeom>
          <a:solidFill>
            <a:srgbClr val="153969">
              <a:alpha val="69804"/>
            </a:srgbClr>
          </a:solidFill>
        </p:spPr>
      </p:sp>
      <p:sp>
        <p:nvSpPr>
          <p:cNvPr id="2" name="日期版面配置區 1">
            <a:extLst>
              <a:ext uri="{FF2B5EF4-FFF2-40B4-BE49-F238E27FC236}">
                <a16:creationId xmlns:a16="http://schemas.microsoft.com/office/drawing/2014/main" id="{2223154C-07D4-BABA-900C-90B609E976CB}"/>
              </a:ext>
            </a:extLst>
          </p:cNvPr>
          <p:cNvSpPr>
            <a:spLocks noGrp="1"/>
          </p:cNvSpPr>
          <p:nvPr>
            <p:ph type="dt" sz="half" idx="10"/>
          </p:nvPr>
        </p:nvSpPr>
        <p:spPr/>
        <p:txBody>
          <a:bodyPr/>
          <a:lstStyle/>
          <a:p>
            <a:fld id="{6CC349CE-79FF-4533-806F-7425E9387950}" type="datetime1">
              <a:rPr lang="zh-TW" altLang="en-US" smtClean="0"/>
              <a:t>2026/3/11</a:t>
            </a:fld>
            <a:endParaRPr lang="zh-TW" altLang="en-US"/>
          </a:p>
        </p:txBody>
      </p:sp>
      <p:sp>
        <p:nvSpPr>
          <p:cNvPr id="3" name="頁尾版面配置區 2">
            <a:extLst>
              <a:ext uri="{FF2B5EF4-FFF2-40B4-BE49-F238E27FC236}">
                <a16:creationId xmlns:a16="http://schemas.microsoft.com/office/drawing/2014/main" id="{AF52D6AC-ACBF-3891-DC36-7BD4128D992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5C9A278-F8D6-0B1C-E0B6-EEB1DA355E5D}"/>
              </a:ext>
            </a:extLst>
          </p:cNvPr>
          <p:cNvSpPr>
            <a:spLocks noGrp="1"/>
          </p:cNvSpPr>
          <p:nvPr>
            <p:ph type="sldNum" sz="quarter" idx="12"/>
          </p:nvPr>
        </p:nvSpPr>
        <p:spPr>
          <a:xfrm>
            <a:off x="9357755" y="6356350"/>
            <a:ext cx="2743200" cy="365125"/>
          </a:xfrm>
        </p:spPr>
        <p:txBody>
          <a:bodyPr/>
          <a:lstStyle>
            <a:lvl1pPr>
              <a:defRPr sz="1600">
                <a:latin typeface="微軟正黑體" panose="020B0604030504040204" pitchFamily="34" charset="-120"/>
                <a:ea typeface="微軟正黑體" panose="020B0604030504040204" pitchFamily="34" charset="-120"/>
              </a:defRPr>
            </a:lvl1pPr>
          </a:lstStyle>
          <a:p>
            <a:fld id="{B46E3AC6-A675-4D54-BBBE-F856B9A18570}" type="slidenum">
              <a:rPr lang="zh-TW" altLang="en-US" smtClean="0"/>
              <a:pPr/>
              <a:t>‹#›</a:t>
            </a:fld>
            <a:endParaRPr lang="zh-TW" altLang="en-US" dirty="0"/>
          </a:p>
        </p:txBody>
      </p:sp>
      <p:sp>
        <p:nvSpPr>
          <p:cNvPr id="6" name="內容版面配置區 2">
            <a:extLst>
              <a:ext uri="{FF2B5EF4-FFF2-40B4-BE49-F238E27FC236}">
                <a16:creationId xmlns:a16="http://schemas.microsoft.com/office/drawing/2014/main" id="{068239A9-82A1-1DD7-1BCA-415B5F2B41A1}"/>
              </a:ext>
            </a:extLst>
          </p:cNvPr>
          <p:cNvSpPr>
            <a:spLocks noGrp="1"/>
          </p:cNvSpPr>
          <p:nvPr>
            <p:ph sz="half" idx="1"/>
          </p:nvPr>
        </p:nvSpPr>
        <p:spPr>
          <a:xfrm>
            <a:off x="4667002" y="1249833"/>
            <a:ext cx="7433953" cy="4874921"/>
          </a:xfrm>
          <a:prstGeom prst="rect">
            <a:avLst/>
          </a:prstGeo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Freeform 8">
            <a:extLst>
              <a:ext uri="{FF2B5EF4-FFF2-40B4-BE49-F238E27FC236}">
                <a16:creationId xmlns:a16="http://schemas.microsoft.com/office/drawing/2014/main" id="{02C58F98-80E3-043A-BD36-4EED06305245}"/>
              </a:ext>
            </a:extLst>
          </p:cNvPr>
          <p:cNvSpPr/>
          <p:nvPr userDrawn="1"/>
        </p:nvSpPr>
        <p:spPr>
          <a:xfrm>
            <a:off x="-543140" y="2885636"/>
            <a:ext cx="1086280" cy="1086728"/>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9">
            <a:extLst>
              <a:ext uri="{FF2B5EF4-FFF2-40B4-BE49-F238E27FC236}">
                <a16:creationId xmlns:a16="http://schemas.microsoft.com/office/drawing/2014/main" id="{17F3F64C-1E53-D16D-10FF-C93F2D183A33}"/>
              </a:ext>
            </a:extLst>
          </p:cNvPr>
          <p:cNvSpPr/>
          <p:nvPr userDrawn="1"/>
        </p:nvSpPr>
        <p:spPr>
          <a:xfrm>
            <a:off x="11590323" y="2795001"/>
            <a:ext cx="1309560" cy="1267998"/>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10">
            <a:extLst>
              <a:ext uri="{FF2B5EF4-FFF2-40B4-BE49-F238E27FC236}">
                <a16:creationId xmlns:a16="http://schemas.microsoft.com/office/drawing/2014/main" id="{18C58667-78BC-B2C6-619D-45B01827FDB5}"/>
              </a:ext>
            </a:extLst>
          </p:cNvPr>
          <p:cNvSpPr txBox="1"/>
          <p:nvPr userDrawn="1"/>
        </p:nvSpPr>
        <p:spPr>
          <a:xfrm>
            <a:off x="838200" y="2888710"/>
            <a:ext cx="3200400" cy="1080937"/>
          </a:xfrm>
          <a:prstGeom prst="rect">
            <a:avLst/>
          </a:prstGeom>
        </p:spPr>
        <p:txBody>
          <a:bodyPr wrap="square" lIns="0" tIns="0" rIns="0" bIns="0" rtlCol="0" anchor="t">
            <a:spAutoFit/>
          </a:bodyPr>
          <a:lstStyle/>
          <a:p>
            <a:pPr algn="ctr">
              <a:lnSpc>
                <a:spcPts val="9099"/>
              </a:lnSpc>
            </a:pPr>
            <a:r>
              <a:rPr lang="en-US" sz="6000" b="1" dirty="0" err="1">
                <a:solidFill>
                  <a:srgbClr val="FFFFFF"/>
                </a:solidFill>
                <a:latin typeface="Helios Bold"/>
                <a:ea typeface="Helios Bold"/>
                <a:cs typeface="Helios Bold"/>
                <a:sym typeface="Helios Bold"/>
              </a:rPr>
              <a:t>大綱</a:t>
            </a:r>
            <a:endParaRPr lang="en-US" sz="6000" b="1" dirty="0">
              <a:solidFill>
                <a:srgbClr val="FFFFFF"/>
              </a:solidFill>
              <a:latin typeface="Helios Bold"/>
              <a:ea typeface="Helios Bold"/>
              <a:cs typeface="Helios Bold"/>
              <a:sym typeface="Helios Bold"/>
            </a:endParaRPr>
          </a:p>
        </p:txBody>
      </p:sp>
      <p:sp>
        <p:nvSpPr>
          <p:cNvPr id="10" name="Freeform 5">
            <a:extLst>
              <a:ext uri="{FF2B5EF4-FFF2-40B4-BE49-F238E27FC236}">
                <a16:creationId xmlns:a16="http://schemas.microsoft.com/office/drawing/2014/main" id="{0CC46DB9-3C60-F8B9-9B73-49DCE4E043E5}"/>
              </a:ext>
            </a:extLst>
          </p:cNvPr>
          <p:cNvSpPr/>
          <p:nvPr userDrawn="1"/>
        </p:nvSpPr>
        <p:spPr>
          <a:xfrm>
            <a:off x="8677101" y="0"/>
            <a:ext cx="3544710" cy="628792"/>
          </a:xfrm>
          <a:custGeom>
            <a:avLst/>
            <a:gdLst/>
            <a:ahLst/>
            <a:cxnLst/>
            <a:rect l="l" t="t" r="r" b="b"/>
            <a:pathLst>
              <a:path w="5045532" h="778958">
                <a:moveTo>
                  <a:pt x="0" y="0"/>
                </a:moveTo>
                <a:lnTo>
                  <a:pt x="5045533" y="0"/>
                </a:lnTo>
                <a:lnTo>
                  <a:pt x="5045533" y="778958"/>
                </a:lnTo>
                <a:lnTo>
                  <a:pt x="0" y="778958"/>
                </a:lnTo>
                <a:lnTo>
                  <a:pt x="0" y="0"/>
                </a:lnTo>
                <a:close/>
              </a:path>
            </a:pathLst>
          </a:custGeom>
          <a:blipFill>
            <a:blip r:embed="rId6"/>
            <a:stretch>
              <a:fillRect/>
            </a:stretch>
          </a:blipFill>
        </p:spPr>
      </p:sp>
    </p:spTree>
    <p:extLst>
      <p:ext uri="{BB962C8B-B14F-4D97-AF65-F5344CB8AC3E}">
        <p14:creationId xmlns:p14="http://schemas.microsoft.com/office/powerpoint/2010/main" val="214896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09F58F-BACB-86BF-219C-AD12E7C7A6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20C261FD-4B80-CE31-AFE7-E68E413FF6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247AA545-6F38-0D60-3B45-07DD2BC4AF13}"/>
              </a:ext>
            </a:extLst>
          </p:cNvPr>
          <p:cNvSpPr>
            <a:spLocks noGrp="1"/>
          </p:cNvSpPr>
          <p:nvPr>
            <p:ph type="dt" sz="half" idx="10"/>
          </p:nvPr>
        </p:nvSpPr>
        <p:spPr/>
        <p:txBody>
          <a:bodyPr/>
          <a:lstStyle/>
          <a:p>
            <a:fld id="{E4F5B0F2-CCAC-43D4-A659-A02B407FF5DD}" type="datetime1">
              <a:rPr lang="zh-TW" altLang="en-US" smtClean="0"/>
              <a:t>2026/3/11</a:t>
            </a:fld>
            <a:endParaRPr lang="zh-TW" altLang="en-US"/>
          </a:p>
        </p:txBody>
      </p:sp>
      <p:sp>
        <p:nvSpPr>
          <p:cNvPr id="5" name="頁尾版面配置區 4">
            <a:extLst>
              <a:ext uri="{FF2B5EF4-FFF2-40B4-BE49-F238E27FC236}">
                <a16:creationId xmlns:a16="http://schemas.microsoft.com/office/drawing/2014/main" id="{FAA593E7-D410-A410-2FB7-D3FADD023C1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5BA5120-7C1C-9D3D-00D6-E1B8D2505651}"/>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66895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4D1130-C9F1-507B-598E-D73247032838}"/>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5F948F1-A743-1473-8D5E-361B8C237E8A}"/>
              </a:ext>
            </a:extLst>
          </p:cNvPr>
          <p:cNvSpPr>
            <a:spLocks noGrp="1"/>
          </p:cNvSpPr>
          <p:nvPr>
            <p:ph sz="half" idx="1"/>
          </p:nvPr>
        </p:nvSpPr>
        <p:spPr>
          <a:xfrm>
            <a:off x="838200" y="1825625"/>
            <a:ext cx="5181600" cy="4351338"/>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a:extLst>
              <a:ext uri="{FF2B5EF4-FFF2-40B4-BE49-F238E27FC236}">
                <a16:creationId xmlns:a16="http://schemas.microsoft.com/office/drawing/2014/main" id="{FCAB7814-B246-D05F-E715-DB66103C9014}"/>
              </a:ext>
            </a:extLst>
          </p:cNvPr>
          <p:cNvSpPr>
            <a:spLocks noGrp="1"/>
          </p:cNvSpPr>
          <p:nvPr>
            <p:ph sz="half" idx="2"/>
          </p:nvPr>
        </p:nvSpPr>
        <p:spPr>
          <a:xfrm>
            <a:off x="6172200" y="1825625"/>
            <a:ext cx="5181600" cy="4351338"/>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4">
            <a:extLst>
              <a:ext uri="{FF2B5EF4-FFF2-40B4-BE49-F238E27FC236}">
                <a16:creationId xmlns:a16="http://schemas.microsoft.com/office/drawing/2014/main" id="{B9A67AEC-550B-2580-2421-70B99810977A}"/>
              </a:ext>
            </a:extLst>
          </p:cNvPr>
          <p:cNvSpPr>
            <a:spLocks noGrp="1"/>
          </p:cNvSpPr>
          <p:nvPr>
            <p:ph type="dt" sz="half" idx="10"/>
          </p:nvPr>
        </p:nvSpPr>
        <p:spPr/>
        <p:txBody>
          <a:bodyPr/>
          <a:lstStyle/>
          <a:p>
            <a:fld id="{1A384D9A-A8D1-4146-88B0-24921202BE6E}" type="datetime1">
              <a:rPr lang="zh-TW" altLang="en-US" smtClean="0"/>
              <a:t>2026/3/11</a:t>
            </a:fld>
            <a:endParaRPr lang="zh-TW" altLang="en-US"/>
          </a:p>
        </p:txBody>
      </p:sp>
      <p:sp>
        <p:nvSpPr>
          <p:cNvPr id="6" name="頁尾版面配置區 5">
            <a:extLst>
              <a:ext uri="{FF2B5EF4-FFF2-40B4-BE49-F238E27FC236}">
                <a16:creationId xmlns:a16="http://schemas.microsoft.com/office/drawing/2014/main" id="{00EFC099-BECA-F528-43D0-0BF0C98EF8E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EEB8528-6127-3350-14D3-DF5D2A61327D}"/>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104990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699544-7F49-07EA-92D3-7AD968ACFB25}"/>
              </a:ext>
            </a:extLst>
          </p:cNvPr>
          <p:cNvSpPr>
            <a:spLocks noGrp="1"/>
          </p:cNvSpPr>
          <p:nvPr>
            <p:ph type="title"/>
          </p:nvPr>
        </p:nvSpPr>
        <p:spPr>
          <a:xfrm>
            <a:off x="839788" y="365125"/>
            <a:ext cx="10515600" cy="1325563"/>
          </a:xfrm>
          <a:prstGeom prst="rect">
            <a:avLst/>
          </a:prstGeo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21D680C-77DB-7741-0594-E3E522E9D2B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F1B3B0AA-E10D-3436-7012-437C534D69B8}"/>
              </a:ext>
            </a:extLst>
          </p:cNvPr>
          <p:cNvSpPr>
            <a:spLocks noGrp="1"/>
          </p:cNvSpPr>
          <p:nvPr>
            <p:ph sz="half" idx="2"/>
          </p:nvPr>
        </p:nvSpPr>
        <p:spPr>
          <a:xfrm>
            <a:off x="839788" y="2505075"/>
            <a:ext cx="5157787"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A349B83-5EC4-D42E-B9A2-E8D373E8050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A191819-B315-FBF4-7B0F-0207FD6A2003}"/>
              </a:ext>
            </a:extLst>
          </p:cNvPr>
          <p:cNvSpPr>
            <a:spLocks noGrp="1"/>
          </p:cNvSpPr>
          <p:nvPr>
            <p:ph sz="quarter" idx="4"/>
          </p:nvPr>
        </p:nvSpPr>
        <p:spPr>
          <a:xfrm>
            <a:off x="6172200" y="2505075"/>
            <a:ext cx="5183188"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AB4B010C-CEB0-8C3C-EA8B-F9D46A680C81}"/>
              </a:ext>
            </a:extLst>
          </p:cNvPr>
          <p:cNvSpPr>
            <a:spLocks noGrp="1"/>
          </p:cNvSpPr>
          <p:nvPr>
            <p:ph type="dt" sz="half" idx="10"/>
          </p:nvPr>
        </p:nvSpPr>
        <p:spPr/>
        <p:txBody>
          <a:bodyPr/>
          <a:lstStyle/>
          <a:p>
            <a:fld id="{01AF9A42-5739-400D-B642-CE19FDFB5113}" type="datetime1">
              <a:rPr lang="zh-TW" altLang="en-US" smtClean="0"/>
              <a:t>2026/3/11</a:t>
            </a:fld>
            <a:endParaRPr lang="zh-TW" altLang="en-US"/>
          </a:p>
        </p:txBody>
      </p:sp>
      <p:sp>
        <p:nvSpPr>
          <p:cNvPr id="8" name="頁尾版面配置區 7">
            <a:extLst>
              <a:ext uri="{FF2B5EF4-FFF2-40B4-BE49-F238E27FC236}">
                <a16:creationId xmlns:a16="http://schemas.microsoft.com/office/drawing/2014/main" id="{EC220E9A-2BFE-0490-9649-9146DE6481FD}"/>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7C670DFA-55E8-6BE0-9D37-E9E6886D95A1}"/>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395615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CE2314-F014-DFCB-306B-C4A7D5E0F7F2}"/>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A96833A4-66B2-257B-7125-38C7E9560FA9}"/>
              </a:ext>
            </a:extLst>
          </p:cNvPr>
          <p:cNvSpPr>
            <a:spLocks noGrp="1"/>
          </p:cNvSpPr>
          <p:nvPr>
            <p:ph type="dt" sz="half" idx="10"/>
          </p:nvPr>
        </p:nvSpPr>
        <p:spPr/>
        <p:txBody>
          <a:bodyPr/>
          <a:lstStyle/>
          <a:p>
            <a:fld id="{61D936BF-E7A2-4D2E-9C56-18E4A9E0CBBD}" type="datetime1">
              <a:rPr lang="zh-TW" altLang="en-US" smtClean="0"/>
              <a:t>2026/3/11</a:t>
            </a:fld>
            <a:endParaRPr lang="zh-TW" altLang="en-US"/>
          </a:p>
        </p:txBody>
      </p:sp>
      <p:sp>
        <p:nvSpPr>
          <p:cNvPr id="4" name="頁尾版面配置區 3">
            <a:extLst>
              <a:ext uri="{FF2B5EF4-FFF2-40B4-BE49-F238E27FC236}">
                <a16:creationId xmlns:a16="http://schemas.microsoft.com/office/drawing/2014/main" id="{7C45E878-FEDF-11CE-3911-398EAF12BF8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22677F3-8DCF-6F49-18F0-62ACC69D48E9}"/>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167129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94CE24-888A-EA1F-7FAC-8C34A5EAA71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904F65F-D93D-7310-C97D-8E308063C80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C7192D0A-C4A9-D541-F1FF-393D7D8C39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06EA9A3-71AB-3411-3AE2-32EC6E1757D0}"/>
              </a:ext>
            </a:extLst>
          </p:cNvPr>
          <p:cNvSpPr>
            <a:spLocks noGrp="1"/>
          </p:cNvSpPr>
          <p:nvPr>
            <p:ph type="dt" sz="half" idx="10"/>
          </p:nvPr>
        </p:nvSpPr>
        <p:spPr/>
        <p:txBody>
          <a:bodyPr/>
          <a:lstStyle/>
          <a:p>
            <a:fld id="{584A3392-33AC-4001-A4EB-BC85E7EFFC38}" type="datetime1">
              <a:rPr lang="zh-TW" altLang="en-US" smtClean="0"/>
              <a:t>2026/3/11</a:t>
            </a:fld>
            <a:endParaRPr lang="zh-TW" altLang="en-US"/>
          </a:p>
        </p:txBody>
      </p:sp>
      <p:sp>
        <p:nvSpPr>
          <p:cNvPr id="6" name="頁尾版面配置區 5">
            <a:extLst>
              <a:ext uri="{FF2B5EF4-FFF2-40B4-BE49-F238E27FC236}">
                <a16:creationId xmlns:a16="http://schemas.microsoft.com/office/drawing/2014/main" id="{CFB354A1-45B9-F146-6DAB-79D67AF9E4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09CE82A-F8B3-41B7-6B74-8926A5007A60}"/>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111182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0A6207-4775-5634-B60F-4AD6CF43788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79403F1-5ED1-3687-CC5B-28CA61617C9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1CFAD80-AB86-9103-6340-2D62D7105A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C1EAB86-70BE-B410-BA5C-4E8946F32F10}"/>
              </a:ext>
            </a:extLst>
          </p:cNvPr>
          <p:cNvSpPr>
            <a:spLocks noGrp="1"/>
          </p:cNvSpPr>
          <p:nvPr>
            <p:ph type="dt" sz="half" idx="10"/>
          </p:nvPr>
        </p:nvSpPr>
        <p:spPr/>
        <p:txBody>
          <a:bodyPr/>
          <a:lstStyle/>
          <a:p>
            <a:fld id="{2E945B7F-56D0-4E20-BD4F-8F9B985436C9}" type="datetime1">
              <a:rPr lang="zh-TW" altLang="en-US" smtClean="0"/>
              <a:t>2026/3/11</a:t>
            </a:fld>
            <a:endParaRPr lang="zh-TW" altLang="en-US"/>
          </a:p>
        </p:txBody>
      </p:sp>
      <p:sp>
        <p:nvSpPr>
          <p:cNvPr id="6" name="頁尾版面配置區 5">
            <a:extLst>
              <a:ext uri="{FF2B5EF4-FFF2-40B4-BE49-F238E27FC236}">
                <a16:creationId xmlns:a16="http://schemas.microsoft.com/office/drawing/2014/main" id="{AEAF021A-E9DB-70D8-3038-CA7557E734A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66C6B50-68FA-5A0C-A6B0-81EE240442A1}"/>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366061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80F148A9-99CB-C0B0-0DBC-C831EA31B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2636FDA7-5892-6D84-3F6E-A1B71AF23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2690C4-5EBF-44C1-89C9-7C1150DC8A11}" type="datetime1">
              <a:rPr lang="zh-TW" altLang="en-US" smtClean="0"/>
              <a:t>2026/3/11</a:t>
            </a:fld>
            <a:endParaRPr lang="zh-TW" altLang="en-US"/>
          </a:p>
        </p:txBody>
      </p:sp>
      <p:sp>
        <p:nvSpPr>
          <p:cNvPr id="5" name="頁尾版面配置區 4">
            <a:extLst>
              <a:ext uri="{FF2B5EF4-FFF2-40B4-BE49-F238E27FC236}">
                <a16:creationId xmlns:a16="http://schemas.microsoft.com/office/drawing/2014/main" id="{219E3FA6-CA62-9D4B-C3B2-4F17797DCA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95883184-6354-9E64-B32A-D9FC83DE05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6E3AC6-A675-4D54-BBBE-F856B9A18570}" type="slidenum">
              <a:rPr lang="zh-TW" altLang="en-US" smtClean="0"/>
              <a:t>‹#›</a:t>
            </a:fld>
            <a:endParaRPr lang="zh-TW" altLang="en-US" dirty="0"/>
          </a:p>
        </p:txBody>
      </p:sp>
      <p:sp>
        <p:nvSpPr>
          <p:cNvPr id="7" name="Freeform 2">
            <a:extLst>
              <a:ext uri="{FF2B5EF4-FFF2-40B4-BE49-F238E27FC236}">
                <a16:creationId xmlns:a16="http://schemas.microsoft.com/office/drawing/2014/main" id="{C73C9127-B4D7-9A5F-B23A-A2492B9AD563}"/>
              </a:ext>
            </a:extLst>
          </p:cNvPr>
          <p:cNvSpPr/>
          <p:nvPr userDrawn="1"/>
        </p:nvSpPr>
        <p:spPr>
          <a:xfrm>
            <a:off x="0" y="26882"/>
            <a:ext cx="12192000" cy="1121775"/>
          </a:xfrm>
          <a:custGeom>
            <a:avLst/>
            <a:gdLst/>
            <a:ahLst/>
            <a:cxnLst/>
            <a:rect l="l" t="t" r="r" b="b"/>
            <a:pathLst>
              <a:path w="18514558" h="6081154">
                <a:moveTo>
                  <a:pt x="0" y="0"/>
                </a:moveTo>
                <a:lnTo>
                  <a:pt x="18514558" y="0"/>
                </a:lnTo>
                <a:lnTo>
                  <a:pt x="18514558" y="6081154"/>
                </a:lnTo>
                <a:lnTo>
                  <a:pt x="0" y="6081154"/>
                </a:lnTo>
                <a:lnTo>
                  <a:pt x="0" y="0"/>
                </a:lnTo>
                <a:close/>
              </a:path>
            </a:pathLst>
          </a:custGeom>
          <a:blipFill>
            <a:blip r:embed="rId14"/>
            <a:stretch>
              <a:fillRect t="-36058" b="-47169"/>
            </a:stretch>
          </a:blipFill>
        </p:spPr>
        <p:txBody>
          <a:bodyPr/>
          <a:lstStyle/>
          <a:p>
            <a:endParaRPr lang="zh-TW" altLang="en-US" dirty="0"/>
          </a:p>
        </p:txBody>
      </p:sp>
      <p:sp>
        <p:nvSpPr>
          <p:cNvPr id="8" name="標題 1">
            <a:extLst>
              <a:ext uri="{FF2B5EF4-FFF2-40B4-BE49-F238E27FC236}">
                <a16:creationId xmlns:a16="http://schemas.microsoft.com/office/drawing/2014/main" id="{762D4BE1-3545-2AB6-012A-AB432E10E34D}"/>
              </a:ext>
            </a:extLst>
          </p:cNvPr>
          <p:cNvSpPr txBox="1">
            <a:spLocks/>
          </p:cNvSpPr>
          <p:nvPr userDrawn="1"/>
        </p:nvSpPr>
        <p:spPr>
          <a:xfrm>
            <a:off x="225631" y="278864"/>
            <a:ext cx="8965870" cy="964911"/>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Roboto" panose="02000000000000000000" pitchFamily="2" charset="0"/>
                <a:ea typeface="+mj-ea"/>
                <a:cs typeface="Roboto" panose="02000000000000000000" pitchFamily="2" charset="0"/>
              </a:defRPr>
            </a:lvl1pPr>
          </a:lstStyle>
          <a:p>
            <a:r>
              <a:rPr lang="zh-TW" altLang="en-US" dirty="0"/>
              <a:t>按一下以編輯母片標題樣式</a:t>
            </a:r>
          </a:p>
        </p:txBody>
      </p:sp>
      <p:sp>
        <p:nvSpPr>
          <p:cNvPr id="9" name="Freeform 3">
            <a:extLst>
              <a:ext uri="{FF2B5EF4-FFF2-40B4-BE49-F238E27FC236}">
                <a16:creationId xmlns:a16="http://schemas.microsoft.com/office/drawing/2014/main" id="{1892ED33-573D-725A-6BF6-A6D87CBBE827}"/>
              </a:ext>
            </a:extLst>
          </p:cNvPr>
          <p:cNvSpPr/>
          <p:nvPr userDrawn="1"/>
        </p:nvSpPr>
        <p:spPr>
          <a:xfrm>
            <a:off x="9892145" y="128793"/>
            <a:ext cx="2299855" cy="363992"/>
          </a:xfrm>
          <a:custGeom>
            <a:avLst/>
            <a:gdLst/>
            <a:ahLst/>
            <a:cxnLst/>
            <a:rect l="l" t="t" r="r" b="b"/>
            <a:pathLst>
              <a:path w="4057284" h="626387">
                <a:moveTo>
                  <a:pt x="0" y="0"/>
                </a:moveTo>
                <a:lnTo>
                  <a:pt x="4057284" y="0"/>
                </a:lnTo>
                <a:lnTo>
                  <a:pt x="4057284" y="626386"/>
                </a:lnTo>
                <a:lnTo>
                  <a:pt x="0" y="626386"/>
                </a:lnTo>
                <a:lnTo>
                  <a:pt x="0" y="0"/>
                </a:lnTo>
                <a:close/>
              </a:path>
            </a:pathLst>
          </a:custGeom>
          <a:blipFill>
            <a:blip r:embed="rId15"/>
            <a:stretch>
              <a:fillRect/>
            </a:stretch>
          </a:blipFill>
        </p:spPr>
        <p:txBody>
          <a:bodyPr/>
          <a:lstStyle/>
          <a:p>
            <a:endParaRPr lang="zh-TW" altLang="en-US" dirty="0"/>
          </a:p>
        </p:txBody>
      </p:sp>
    </p:spTree>
    <p:extLst>
      <p:ext uri="{BB962C8B-B14F-4D97-AF65-F5344CB8AC3E}">
        <p14:creationId xmlns:p14="http://schemas.microsoft.com/office/powerpoint/2010/main" val="22266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lumOff val="25000"/>
            </a:schemeClr>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0000"/>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75000"/>
            </a:schemeClr>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kway.com.t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69EDEE-7591-41E7-5914-46386857D0B2}"/>
              </a:ext>
            </a:extLst>
          </p:cNvPr>
          <p:cNvSpPr>
            <a:spLocks noGrp="1"/>
          </p:cNvSpPr>
          <p:nvPr>
            <p:ph type="ctrTitle"/>
          </p:nvPr>
        </p:nvSpPr>
        <p:spPr>
          <a:xfrm>
            <a:off x="2921684" y="2409687"/>
            <a:ext cx="8355123" cy="1834509"/>
          </a:xfrm>
        </p:spPr>
        <p:txBody>
          <a:bodyPr/>
          <a:lstStyle/>
          <a:p>
            <a:r>
              <a:rPr kumimoji="0" lang="zh-TW" altLang="en-US" b="1" dirty="0">
                <a:solidFill>
                  <a:srgbClr val="333300"/>
                </a:solidFill>
                <a:effectLst>
                  <a:outerShdw blurRad="38100" dist="38100" dir="2700000" algn="tl">
                    <a:srgbClr val="C0C0C0"/>
                  </a:outerShdw>
                </a:effectLst>
                <a:latin typeface="Times New Roman" pitchFamily="18" charset="0"/>
                <a:ea typeface="標楷體" pitchFamily="65" charset="-120"/>
              </a:rPr>
              <a:t>凱衛資訊股份有限公司</a:t>
            </a:r>
            <a:br>
              <a:rPr kumimoji="0" lang="en-US" altLang="zh-TW" b="1" dirty="0">
                <a:solidFill>
                  <a:srgbClr val="333300"/>
                </a:solidFill>
                <a:effectLst>
                  <a:outerShdw blurRad="38100" dist="38100" dir="2700000" algn="tl">
                    <a:srgbClr val="C0C0C0"/>
                  </a:outerShdw>
                </a:effectLst>
                <a:latin typeface="Times New Roman" pitchFamily="18" charset="0"/>
                <a:ea typeface="標楷體" pitchFamily="65" charset="-120"/>
              </a:rPr>
            </a:br>
            <a:r>
              <a:rPr kumimoji="0" lang="zh-TW" altLang="en-US" b="1" dirty="0">
                <a:solidFill>
                  <a:srgbClr val="333300"/>
                </a:solidFill>
                <a:effectLst>
                  <a:outerShdw blurRad="38100" dist="38100" dir="2700000" algn="tl">
                    <a:srgbClr val="C0C0C0"/>
                  </a:outerShdw>
                </a:effectLst>
                <a:latin typeface="Times New Roman" pitchFamily="18" charset="0"/>
                <a:ea typeface="標楷體" pitchFamily="65" charset="-120"/>
              </a:rPr>
              <a:t>法人說明會</a:t>
            </a:r>
            <a:endParaRPr lang="zh-TW" altLang="en-US" dirty="0"/>
          </a:p>
        </p:txBody>
      </p:sp>
      <p:sp>
        <p:nvSpPr>
          <p:cNvPr id="3" name="副標題 2">
            <a:extLst>
              <a:ext uri="{FF2B5EF4-FFF2-40B4-BE49-F238E27FC236}">
                <a16:creationId xmlns:a16="http://schemas.microsoft.com/office/drawing/2014/main" id="{30C38D1F-F733-C7C2-F2BD-373C93DAB902}"/>
              </a:ext>
            </a:extLst>
          </p:cNvPr>
          <p:cNvSpPr>
            <a:spLocks noGrp="1"/>
          </p:cNvSpPr>
          <p:nvPr>
            <p:ph type="subTitle" idx="1"/>
          </p:nvPr>
        </p:nvSpPr>
        <p:spPr>
          <a:xfrm>
            <a:off x="2921685" y="4919357"/>
            <a:ext cx="8355122" cy="911002"/>
          </a:xfrm>
        </p:spPr>
        <p:txBody>
          <a:bodyPr/>
          <a:lstStyle/>
          <a:p>
            <a:r>
              <a:rPr lang="zh-TW" altLang="en-US" dirty="0"/>
              <a:t>報告人：馮國書</a:t>
            </a:r>
            <a:endParaRPr lang="en-US" altLang="zh-TW" dirty="0"/>
          </a:p>
          <a:p>
            <a:r>
              <a:rPr lang="en-US" altLang="zh-TW" dirty="0"/>
              <a:t>2026-03-13</a:t>
            </a:r>
            <a:endParaRPr lang="zh-TW" altLang="en-US" dirty="0"/>
          </a:p>
        </p:txBody>
      </p:sp>
      <p:sp>
        <p:nvSpPr>
          <p:cNvPr id="4" name="投影片編號版面配置區 3">
            <a:extLst>
              <a:ext uri="{FF2B5EF4-FFF2-40B4-BE49-F238E27FC236}">
                <a16:creationId xmlns:a16="http://schemas.microsoft.com/office/drawing/2014/main" id="{1759B4E4-DE35-2736-C4E4-37EF0A79A339}"/>
              </a:ext>
            </a:extLst>
          </p:cNvPr>
          <p:cNvSpPr>
            <a:spLocks noGrp="1"/>
          </p:cNvSpPr>
          <p:nvPr>
            <p:ph type="sldNum" sz="quarter" idx="12"/>
          </p:nvPr>
        </p:nvSpPr>
        <p:spPr/>
        <p:txBody>
          <a:bodyPr/>
          <a:lstStyle/>
          <a:p>
            <a:fld id="{B46E3AC6-A675-4D54-BBBE-F856B9A18570}" type="slidenum">
              <a:rPr lang="zh-TW" altLang="en-US" smtClean="0"/>
              <a:pPr/>
              <a:t>1</a:t>
            </a:fld>
            <a:endParaRPr lang="zh-TW" altLang="en-US" dirty="0"/>
          </a:p>
        </p:txBody>
      </p:sp>
    </p:spTree>
    <p:extLst>
      <p:ext uri="{BB962C8B-B14F-4D97-AF65-F5344CB8AC3E}">
        <p14:creationId xmlns:p14="http://schemas.microsoft.com/office/powerpoint/2010/main" val="181902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id="{F6C77D6F-D800-56EF-F23D-6F32A85CEF42}"/>
              </a:ext>
            </a:extLst>
          </p:cNvPr>
          <p:cNvSpPr>
            <a:spLocks noGrp="1" noChangeArrowheads="1"/>
          </p:cNvSpPr>
          <p:nvPr>
            <p:ph type="title"/>
          </p:nvPr>
        </p:nvSpPr>
        <p:spPr/>
        <p:txBody>
          <a:bodyPr/>
          <a:lstStyle/>
          <a:p>
            <a:r>
              <a:rPr lang="zh-TW" altLang="en-US"/>
              <a:t>財務績效</a:t>
            </a:r>
            <a:r>
              <a:rPr lang="en-US" altLang="zh-TW"/>
              <a:t>—</a:t>
            </a:r>
            <a:r>
              <a:rPr lang="zh-TW" altLang="en-US"/>
              <a:t>近五年獲利</a:t>
            </a:r>
          </a:p>
        </p:txBody>
      </p:sp>
      <p:sp>
        <p:nvSpPr>
          <p:cNvPr id="16387" name="投影片編號版面配置區 3">
            <a:extLst>
              <a:ext uri="{FF2B5EF4-FFF2-40B4-BE49-F238E27FC236}">
                <a16:creationId xmlns:a16="http://schemas.microsoft.com/office/drawing/2014/main" id="{D4530E46-5F27-779F-9D21-7C5E529EBD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4"/>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5"/>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6"/>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7E7FC6C9-164C-43D0-AEE9-AC2438CB5497}" type="slidenum">
              <a:rPr lang="en-US" altLang="zh-TW" sz="1400">
                <a:latin typeface="Century Gothic" panose="020B0502020202020204" pitchFamily="34" charset="0"/>
                <a:ea typeface="標楷體" panose="03000509000000000000" pitchFamily="65" charset="-120"/>
              </a:rPr>
              <a:pPr>
                <a:spcBef>
                  <a:spcPct val="0"/>
                </a:spcBef>
                <a:buFontTx/>
                <a:buNone/>
              </a:pPr>
              <a:t>10</a:t>
            </a:fld>
            <a:endParaRPr lang="en-US" altLang="zh-TW" sz="1400">
              <a:latin typeface="Century Gothic" panose="020B0502020202020204" pitchFamily="34" charset="0"/>
              <a:ea typeface="標楷體" panose="03000509000000000000" pitchFamily="65" charset="-120"/>
            </a:endParaRPr>
          </a:p>
        </p:txBody>
      </p:sp>
      <p:graphicFrame>
        <p:nvGraphicFramePr>
          <p:cNvPr id="7" name="內容版面配置區 6">
            <a:extLst>
              <a:ext uri="{FF2B5EF4-FFF2-40B4-BE49-F238E27FC236}">
                <a16:creationId xmlns:a16="http://schemas.microsoft.com/office/drawing/2014/main" id="{E6088CCC-C2A9-42D4-8FA8-A0738AE01F66}"/>
              </a:ext>
            </a:extLst>
          </p:cNvPr>
          <p:cNvGraphicFramePr>
            <a:graphicFrameLocks noGrp="1"/>
          </p:cNvGraphicFramePr>
          <p:nvPr>
            <p:ph idx="1"/>
          </p:nvPr>
        </p:nvGraphicFramePr>
        <p:xfrm>
          <a:off x="838200" y="1604963"/>
          <a:ext cx="10515600" cy="45720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a:extLst>
              <a:ext uri="{FF2B5EF4-FFF2-40B4-BE49-F238E27FC236}">
                <a16:creationId xmlns:a16="http://schemas.microsoft.com/office/drawing/2014/main" id="{3F4532C7-D4B4-EA62-6DD1-5D3845B1C76C}"/>
              </a:ext>
            </a:extLst>
          </p:cNvPr>
          <p:cNvSpPr>
            <a:spLocks noGrp="1" noChangeArrowheads="1"/>
          </p:cNvSpPr>
          <p:nvPr>
            <p:ph type="title"/>
          </p:nvPr>
        </p:nvSpPr>
        <p:spPr/>
        <p:txBody>
          <a:bodyPr/>
          <a:lstStyle/>
          <a:p>
            <a:r>
              <a:rPr lang="zh-TW" altLang="en-US"/>
              <a:t>財務績效</a:t>
            </a:r>
            <a:r>
              <a:rPr lang="en-US" altLang="zh-TW"/>
              <a:t>—</a:t>
            </a:r>
            <a:r>
              <a:rPr lang="zh-TW" altLang="en-US"/>
              <a:t>綜合損益表</a:t>
            </a:r>
          </a:p>
        </p:txBody>
      </p:sp>
      <p:graphicFrame>
        <p:nvGraphicFramePr>
          <p:cNvPr id="5" name="內容版面配置區 4">
            <a:extLst>
              <a:ext uri="{FF2B5EF4-FFF2-40B4-BE49-F238E27FC236}">
                <a16:creationId xmlns:a16="http://schemas.microsoft.com/office/drawing/2014/main" id="{CBDD8FB8-F495-BEB2-5D43-91E76E37DFB2}"/>
              </a:ext>
            </a:extLst>
          </p:cNvPr>
          <p:cNvGraphicFramePr>
            <a:graphicFrameLocks noGrp="1"/>
          </p:cNvGraphicFramePr>
          <p:nvPr>
            <p:ph idx="1"/>
            <p:extLst>
              <p:ext uri="{D42A27DB-BD31-4B8C-83A1-F6EECF244321}">
                <p14:modId xmlns:p14="http://schemas.microsoft.com/office/powerpoint/2010/main" val="3888645450"/>
              </p:ext>
            </p:extLst>
          </p:nvPr>
        </p:nvGraphicFramePr>
        <p:xfrm>
          <a:off x="2711450" y="1566864"/>
          <a:ext cx="7056438" cy="5086353"/>
        </p:xfrm>
        <a:graphic>
          <a:graphicData uri="http://schemas.openxmlformats.org/drawingml/2006/table">
            <a:tbl>
              <a:tblPr>
                <a:tableStyleId>{5C22544A-7EE6-4342-B048-85BDC9FD1C3A}</a:tableStyleId>
              </a:tblPr>
              <a:tblGrid>
                <a:gridCol w="2404856">
                  <a:extLst>
                    <a:ext uri="{9D8B030D-6E8A-4147-A177-3AD203B41FA5}">
                      <a16:colId xmlns:a16="http://schemas.microsoft.com/office/drawing/2014/main" val="20000"/>
                    </a:ext>
                  </a:extLst>
                </a:gridCol>
                <a:gridCol w="2433609">
                  <a:extLst>
                    <a:ext uri="{9D8B030D-6E8A-4147-A177-3AD203B41FA5}">
                      <a16:colId xmlns:a16="http://schemas.microsoft.com/office/drawing/2014/main" val="20001"/>
                    </a:ext>
                  </a:extLst>
                </a:gridCol>
                <a:gridCol w="2217973">
                  <a:extLst>
                    <a:ext uri="{9D8B030D-6E8A-4147-A177-3AD203B41FA5}">
                      <a16:colId xmlns:a16="http://schemas.microsoft.com/office/drawing/2014/main" val="20002"/>
                    </a:ext>
                  </a:extLst>
                </a:gridCol>
              </a:tblGrid>
              <a:tr h="323877">
                <a:tc gridSpan="3">
                  <a:txBody>
                    <a:bodyPr/>
                    <a:lstStyle/>
                    <a:p>
                      <a:pPr algn="ctr" fontAlgn="ctr"/>
                      <a:r>
                        <a:rPr lang="zh-TW" altLang="en-US" sz="1800" b="1" u="none" strike="noStrike" dirty="0">
                          <a:effectLst/>
                          <a:latin typeface="微軟正黑體" panose="020B0604030504040204" pitchFamily="34" charset="-120"/>
                          <a:ea typeface="微軟正黑體" panose="020B0604030504040204" pitchFamily="34" charset="-120"/>
                        </a:rPr>
                        <a:t>合併綜合損益表</a:t>
                      </a: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0209">
                <a:tc>
                  <a:txBody>
                    <a:bodyPr/>
                    <a:lstStyle/>
                    <a:p>
                      <a:pPr algn="l"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l"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l"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extLst>
                  <a:ext uri="{0D108BD9-81ED-4DB2-BD59-A6C34878D82A}">
                    <a16:rowId xmlns:a16="http://schemas.microsoft.com/office/drawing/2014/main" val="10001"/>
                  </a:ext>
                </a:extLst>
              </a:tr>
              <a:tr h="280209">
                <a:tc>
                  <a:txBody>
                    <a:bodyPr/>
                    <a:lstStyle/>
                    <a:p>
                      <a:pPr algn="l" fontAlgn="ctr"/>
                      <a:r>
                        <a:rPr lang="en-US" altLang="zh-TW" sz="1800" u="none" strike="noStrike" dirty="0">
                          <a:effectLst/>
                          <a:latin typeface="微軟正黑體" panose="020B0604030504040204" pitchFamily="34" charset="-120"/>
                          <a:ea typeface="微軟正黑體" panose="020B0604030504040204" pitchFamily="34" charset="-120"/>
                        </a:rPr>
                        <a:t>(</a:t>
                      </a:r>
                      <a:r>
                        <a:rPr lang="zh-TW" altLang="en-US" sz="1800" u="none" strike="noStrike" dirty="0">
                          <a:effectLst/>
                          <a:latin typeface="微軟正黑體" panose="020B0604030504040204" pitchFamily="34" charset="-120"/>
                          <a:ea typeface="微軟正黑體" panose="020B0604030504040204" pitchFamily="34" charset="-120"/>
                        </a:rPr>
                        <a:t>單位：仟元</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ctr" fontAlgn="ctr"/>
                      <a:r>
                        <a:rPr lang="en-US" altLang="zh-TW" sz="1800" b="1" u="sng" strike="noStrike" dirty="0">
                          <a:effectLst/>
                          <a:latin typeface="微軟正黑體" panose="020B0604030504040204" pitchFamily="34" charset="-120"/>
                          <a:ea typeface="微軟正黑體" panose="020B0604030504040204" pitchFamily="34" charset="-120"/>
                        </a:rPr>
                        <a:t>2025</a:t>
                      </a:r>
                      <a:r>
                        <a:rPr lang="zh-TW" altLang="en-US" sz="1800" b="1" u="sng" strike="noStrike" dirty="0">
                          <a:effectLst/>
                          <a:latin typeface="微軟正黑體" panose="020B0604030504040204" pitchFamily="34" charset="-120"/>
                          <a:ea typeface="微軟正黑體" panose="020B0604030504040204" pitchFamily="34" charset="-120"/>
                        </a:rPr>
                        <a:t>年</a:t>
                      </a:r>
                      <a:endParaRPr lang="zh-TW" altLang="en-US" sz="18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ctr" fontAlgn="ctr"/>
                      <a:r>
                        <a:rPr lang="en-US" altLang="zh-TW" sz="1800" b="1" u="sng" strike="noStrike" dirty="0">
                          <a:effectLst/>
                          <a:latin typeface="微軟正黑體" panose="020B0604030504040204" pitchFamily="34" charset="-120"/>
                          <a:ea typeface="微軟正黑體" panose="020B0604030504040204" pitchFamily="34" charset="-120"/>
                        </a:rPr>
                        <a:t>2024</a:t>
                      </a:r>
                      <a:r>
                        <a:rPr lang="zh-TW" altLang="en-US" sz="1800" b="1" u="sng" strike="noStrike" dirty="0">
                          <a:effectLst/>
                          <a:latin typeface="微軟正黑體" panose="020B0604030504040204" pitchFamily="34" charset="-120"/>
                          <a:ea typeface="微軟正黑體" panose="020B0604030504040204" pitchFamily="34" charset="-120"/>
                        </a:rPr>
                        <a:t>年</a:t>
                      </a:r>
                      <a:endParaRPr lang="zh-TW" altLang="en-US" sz="18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extLst>
                  <a:ext uri="{0D108BD9-81ED-4DB2-BD59-A6C34878D82A}">
                    <a16:rowId xmlns:a16="http://schemas.microsoft.com/office/drawing/2014/main" val="10002"/>
                  </a:ext>
                </a:extLst>
              </a:tr>
              <a:tr h="280209">
                <a:tc>
                  <a:txBody>
                    <a:bodyPr/>
                    <a:lstStyle/>
                    <a:p>
                      <a:pPr algn="l" fontAlgn="ct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l"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l" fontAlgn="ct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extLst>
                  <a:ext uri="{0D108BD9-81ED-4DB2-BD59-A6C34878D82A}">
                    <a16:rowId xmlns:a16="http://schemas.microsoft.com/office/drawing/2014/main" val="10003"/>
                  </a:ext>
                </a:extLst>
              </a:tr>
              <a:tr h="435761">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營業收入</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304,597 </a:t>
                      </a:r>
                    </a:p>
                  </a:txBody>
                  <a:tcPr marL="9525" marR="108000"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270,433 </a:t>
                      </a:r>
                    </a:p>
                  </a:txBody>
                  <a:tcPr marL="9525" marR="108000" marT="9525" marB="0" anchor="ctr"/>
                </a:tc>
                <a:extLst>
                  <a:ext uri="{0D108BD9-81ED-4DB2-BD59-A6C34878D82A}">
                    <a16:rowId xmlns:a16="http://schemas.microsoft.com/office/drawing/2014/main" val="10004"/>
                  </a:ext>
                </a:extLst>
              </a:tr>
              <a:tr h="435761">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營業成本</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160,021 </a:t>
                      </a:r>
                    </a:p>
                  </a:txBody>
                  <a:tcPr marL="9525" marR="108000"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172,039 </a:t>
                      </a:r>
                    </a:p>
                  </a:txBody>
                  <a:tcPr marL="9525" marR="108000" marT="9525" marB="0" anchor="ctr"/>
                </a:tc>
                <a:extLst>
                  <a:ext uri="{0D108BD9-81ED-4DB2-BD59-A6C34878D82A}">
                    <a16:rowId xmlns:a16="http://schemas.microsoft.com/office/drawing/2014/main" val="10005"/>
                  </a:ext>
                </a:extLst>
              </a:tr>
              <a:tr h="435761">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營業毛利</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r"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144,576 </a:t>
                      </a:r>
                    </a:p>
                  </a:txBody>
                  <a:tcPr marL="9525" marR="108000"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98,394 </a:t>
                      </a:r>
                    </a:p>
                  </a:txBody>
                  <a:tcPr marL="9525" marR="108000" marT="9525" marB="0" anchor="ctr"/>
                </a:tc>
                <a:extLst>
                  <a:ext uri="{0D108BD9-81ED-4DB2-BD59-A6C34878D82A}">
                    <a16:rowId xmlns:a16="http://schemas.microsoft.com/office/drawing/2014/main" val="10006"/>
                  </a:ext>
                </a:extLst>
              </a:tr>
              <a:tr h="435761">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營業費用</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r"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130,086 </a:t>
                      </a:r>
                    </a:p>
                  </a:txBody>
                  <a:tcPr marL="9525" marR="108000"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102,691 </a:t>
                      </a:r>
                    </a:p>
                  </a:txBody>
                  <a:tcPr marL="9525" marR="108000" marT="9525" marB="0" anchor="ctr"/>
                </a:tc>
                <a:extLst>
                  <a:ext uri="{0D108BD9-81ED-4DB2-BD59-A6C34878D82A}">
                    <a16:rowId xmlns:a16="http://schemas.microsoft.com/office/drawing/2014/main" val="10007"/>
                  </a:ext>
                </a:extLst>
              </a:tr>
              <a:tr h="435761">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營業淨利</a:t>
                      </a:r>
                      <a:r>
                        <a:rPr lang="en-US" altLang="zh-TW" sz="1800" u="none" strike="noStrike" dirty="0">
                          <a:effectLst/>
                          <a:latin typeface="微軟正黑體" panose="020B0604030504040204" pitchFamily="34" charset="-120"/>
                          <a:ea typeface="微軟正黑體" panose="020B0604030504040204" pitchFamily="34" charset="-120"/>
                        </a:rPr>
                        <a:t>(</a:t>
                      </a:r>
                      <a:r>
                        <a:rPr lang="zh-TW" altLang="en-US" sz="1800" u="none" strike="noStrike" dirty="0">
                          <a:effectLst/>
                          <a:latin typeface="微軟正黑體" panose="020B0604030504040204" pitchFamily="34" charset="-120"/>
                          <a:ea typeface="微軟正黑體" panose="020B0604030504040204" pitchFamily="34" charset="-120"/>
                        </a:rPr>
                        <a:t>損</a:t>
                      </a:r>
                      <a:r>
                        <a:rPr lang="en-US" altLang="zh-TW" sz="1800" u="none" strike="noStrike" dirty="0">
                          <a:effectLst/>
                          <a:latin typeface="微軟正黑體" panose="020B0604030504040204" pitchFamily="34" charset="-120"/>
                          <a:ea typeface="微軟正黑體" panose="020B0604030504040204" pitchFamily="34" charset="-120"/>
                        </a:rPr>
                        <a:t>)</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r"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14,490 </a:t>
                      </a:r>
                    </a:p>
                  </a:txBody>
                  <a:tcPr marL="9525" marR="108000" marT="9525" marB="0" anchor="ctr"/>
                </a:tc>
                <a:tc>
                  <a:txBody>
                    <a:bodyPr/>
                    <a:lstStyle/>
                    <a:p>
                      <a:pPr algn="r" fontAlgn="ctr"/>
                      <a:r>
                        <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rPr>
                        <a:t>(4,297)</a:t>
                      </a:r>
                    </a:p>
                  </a:txBody>
                  <a:tcPr marL="9525" marR="108000" marT="9525" marB="0" anchor="ctr"/>
                </a:tc>
                <a:extLst>
                  <a:ext uri="{0D108BD9-81ED-4DB2-BD59-A6C34878D82A}">
                    <a16:rowId xmlns:a16="http://schemas.microsoft.com/office/drawing/2014/main" val="10008"/>
                  </a:ext>
                </a:extLst>
              </a:tr>
              <a:tr h="435761">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營業外收入及支出</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r" fontAlgn="ctr"/>
                      <a:r>
                        <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rPr>
                        <a:t>(13,438)</a:t>
                      </a:r>
                    </a:p>
                  </a:txBody>
                  <a:tcPr marL="9525" marR="108000"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77,433 </a:t>
                      </a:r>
                    </a:p>
                  </a:txBody>
                  <a:tcPr marL="9525" marR="108000" marT="9525" marB="0" anchor="ctr"/>
                </a:tc>
                <a:extLst>
                  <a:ext uri="{0D108BD9-81ED-4DB2-BD59-A6C34878D82A}">
                    <a16:rowId xmlns:a16="http://schemas.microsoft.com/office/drawing/2014/main" val="10009"/>
                  </a:ext>
                </a:extLst>
              </a:tr>
              <a:tr h="435761">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稅前淨利</a:t>
                      </a:r>
                      <a:r>
                        <a:rPr lang="en-US" altLang="zh-TW" sz="1800" u="none" strike="noStrike" dirty="0">
                          <a:effectLst/>
                          <a:latin typeface="微軟正黑體" panose="020B0604030504040204" pitchFamily="34" charset="-120"/>
                          <a:ea typeface="微軟正黑體" panose="020B0604030504040204" pitchFamily="34" charset="-120"/>
                        </a:rPr>
                        <a:t>(</a:t>
                      </a:r>
                      <a:r>
                        <a:rPr lang="zh-TW" altLang="en-US" sz="1800" u="none" strike="noStrike" dirty="0">
                          <a:effectLst/>
                          <a:latin typeface="微軟正黑體" panose="020B0604030504040204" pitchFamily="34" charset="-120"/>
                          <a:ea typeface="微軟正黑體" panose="020B0604030504040204" pitchFamily="34" charset="-120"/>
                        </a:rPr>
                        <a:t>損</a:t>
                      </a:r>
                      <a:r>
                        <a:rPr lang="en-US" altLang="zh-TW" sz="1800" u="none" strike="noStrike" dirty="0">
                          <a:effectLst/>
                          <a:latin typeface="微軟正黑體" panose="020B0604030504040204" pitchFamily="34" charset="-120"/>
                          <a:ea typeface="微軟正黑體" panose="020B0604030504040204" pitchFamily="34" charset="-120"/>
                        </a:rPr>
                        <a:t>)</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r"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1,052 </a:t>
                      </a:r>
                    </a:p>
                  </a:txBody>
                  <a:tcPr marL="9525" marR="108000"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73,136 </a:t>
                      </a:r>
                    </a:p>
                  </a:txBody>
                  <a:tcPr marL="9525" marR="108000" marT="9525" marB="0" anchor="ctr"/>
                </a:tc>
                <a:extLst>
                  <a:ext uri="{0D108BD9-81ED-4DB2-BD59-A6C34878D82A}">
                    <a16:rowId xmlns:a16="http://schemas.microsoft.com/office/drawing/2014/main" val="10010"/>
                  </a:ext>
                </a:extLst>
              </a:tr>
              <a:tr h="435761">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本期淨利</a:t>
                      </a:r>
                      <a:r>
                        <a:rPr lang="en-US" altLang="zh-TW" sz="1800" u="none" strike="noStrike" dirty="0">
                          <a:effectLst/>
                          <a:latin typeface="微軟正黑體" panose="020B0604030504040204" pitchFamily="34" charset="-120"/>
                          <a:ea typeface="微軟正黑體" panose="020B0604030504040204" pitchFamily="34" charset="-120"/>
                        </a:rPr>
                        <a:t>(</a:t>
                      </a:r>
                      <a:r>
                        <a:rPr lang="zh-TW" altLang="en-US" sz="1800" u="none" strike="noStrike" dirty="0">
                          <a:effectLst/>
                          <a:latin typeface="微軟正黑體" panose="020B0604030504040204" pitchFamily="34" charset="-120"/>
                          <a:ea typeface="微軟正黑體" panose="020B0604030504040204" pitchFamily="34" charset="-120"/>
                        </a:rPr>
                        <a:t>損</a:t>
                      </a:r>
                      <a:r>
                        <a:rPr lang="en-US" altLang="zh-TW" sz="1800" u="none" strike="noStrike" dirty="0">
                          <a:effectLst/>
                          <a:latin typeface="微軟正黑體" panose="020B0604030504040204" pitchFamily="34" charset="-120"/>
                          <a:ea typeface="微軟正黑體" panose="020B0604030504040204" pitchFamily="34" charset="-120"/>
                        </a:rPr>
                        <a:t>)</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r" fontAlgn="ctr"/>
                      <a:r>
                        <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rPr>
                        <a:t>(2,654)</a:t>
                      </a:r>
                    </a:p>
                  </a:txBody>
                  <a:tcPr marL="9525" marR="108000"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69,147 </a:t>
                      </a:r>
                    </a:p>
                  </a:txBody>
                  <a:tcPr marL="9525" marR="108000" marT="9525" marB="0" anchor="ctr"/>
                </a:tc>
                <a:extLst>
                  <a:ext uri="{0D108BD9-81ED-4DB2-BD59-A6C34878D82A}">
                    <a16:rowId xmlns:a16="http://schemas.microsoft.com/office/drawing/2014/main" val="10011"/>
                  </a:ext>
                </a:extLst>
              </a:tr>
              <a:tr h="435761">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每股</a:t>
                      </a:r>
                      <a:r>
                        <a:rPr lang="en-US" altLang="zh-TW" sz="1800" u="none" strike="noStrike" dirty="0">
                          <a:effectLst/>
                          <a:latin typeface="微軟正黑體" panose="020B0604030504040204" pitchFamily="34" charset="-120"/>
                          <a:ea typeface="微軟正黑體" panose="020B0604030504040204" pitchFamily="34" charset="-120"/>
                        </a:rPr>
                        <a:t>(</a:t>
                      </a:r>
                      <a:r>
                        <a:rPr lang="zh-TW" altLang="en-US" sz="1800" u="none" strike="noStrike" dirty="0">
                          <a:effectLst/>
                          <a:latin typeface="微軟正黑體" panose="020B0604030504040204" pitchFamily="34" charset="-120"/>
                          <a:ea typeface="微軟正黑體" panose="020B0604030504040204" pitchFamily="34" charset="-120"/>
                        </a:rPr>
                        <a:t>虧損</a:t>
                      </a:r>
                      <a:r>
                        <a:rPr lang="en-US" altLang="zh-TW" sz="1800" u="none" strike="noStrike" dirty="0">
                          <a:effectLst/>
                          <a:latin typeface="微軟正黑體" panose="020B0604030504040204" pitchFamily="34" charset="-120"/>
                          <a:ea typeface="微軟正黑體" panose="020B0604030504040204" pitchFamily="34" charset="-120"/>
                        </a:rPr>
                        <a:t>)</a:t>
                      </a:r>
                      <a:r>
                        <a:rPr lang="zh-TW" altLang="en-US" sz="1800" u="none" strike="noStrike" dirty="0">
                          <a:effectLst/>
                          <a:latin typeface="微軟正黑體" panose="020B0604030504040204" pitchFamily="34" charset="-120"/>
                          <a:ea typeface="微軟正黑體" panose="020B0604030504040204" pitchFamily="34" charset="-120"/>
                        </a:rPr>
                        <a:t>盈餘</a:t>
                      </a:r>
                      <a:r>
                        <a:rPr lang="en-US" altLang="zh-TW" sz="1800" u="none" strike="noStrike" dirty="0">
                          <a:effectLst/>
                          <a:latin typeface="微軟正黑體" panose="020B0604030504040204" pitchFamily="34" charset="-120"/>
                          <a:ea typeface="微軟正黑體" panose="020B0604030504040204" pitchFamily="34" charset="-120"/>
                        </a:rPr>
                        <a:t>(</a:t>
                      </a:r>
                      <a:r>
                        <a:rPr lang="zh-TW" altLang="en-US" sz="1800" u="none" strike="noStrike" dirty="0">
                          <a:effectLst/>
                          <a:latin typeface="微軟正黑體" panose="020B0604030504040204" pitchFamily="34" charset="-120"/>
                          <a:ea typeface="微軟正黑體" panose="020B0604030504040204" pitchFamily="34" charset="-120"/>
                        </a:rPr>
                        <a:t>元</a:t>
                      </a:r>
                      <a:r>
                        <a:rPr lang="en-US" altLang="zh-TW" sz="1800" u="none" strike="noStrike" dirty="0">
                          <a:effectLst/>
                          <a:latin typeface="微軟正黑體" panose="020B0604030504040204" pitchFamily="34" charset="-120"/>
                          <a:ea typeface="微軟正黑體" panose="020B0604030504040204" pitchFamily="34" charset="-120"/>
                        </a:rPr>
                        <a:t>)</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r" fontAlgn="ctr"/>
                      <a:r>
                        <a:rPr lang="en-US" altLang="zh-TW" sz="1800" b="0" i="0" u="none" strike="noStrike" dirty="0">
                          <a:solidFill>
                            <a:srgbClr val="FF0000"/>
                          </a:solidFill>
                          <a:effectLst/>
                          <a:latin typeface="微軟正黑體" panose="020B0604030504040204" pitchFamily="34" charset="-120"/>
                          <a:ea typeface="微軟正黑體" panose="020B0604030504040204" pitchFamily="34" charset="-120"/>
                        </a:rPr>
                        <a:t>(0.06)</a:t>
                      </a:r>
                    </a:p>
                  </a:txBody>
                  <a:tcPr marL="9525" marR="108000" marT="9525" marB="0" anchor="ctr"/>
                </a:tc>
                <a:tc>
                  <a:txBody>
                    <a:bodyPr/>
                    <a:lstStyle/>
                    <a:p>
                      <a:pPr algn="r" fontAlgn="ctr"/>
                      <a:r>
                        <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rPr>
                        <a:t>2.25 </a:t>
                      </a:r>
                    </a:p>
                  </a:txBody>
                  <a:tcPr marL="9525" marR="108000" marT="9525" marB="0" anchor="ctr"/>
                </a:tc>
                <a:extLst>
                  <a:ext uri="{0D108BD9-81ED-4DB2-BD59-A6C34878D82A}">
                    <a16:rowId xmlns:a16="http://schemas.microsoft.com/office/drawing/2014/main" val="10012"/>
                  </a:ext>
                </a:extLst>
              </a:tr>
            </a:tbl>
          </a:graphicData>
        </a:graphic>
      </p:graphicFrame>
      <p:sp>
        <p:nvSpPr>
          <p:cNvPr id="18491" name="投影片編號版面配置區 3">
            <a:extLst>
              <a:ext uri="{FF2B5EF4-FFF2-40B4-BE49-F238E27FC236}">
                <a16:creationId xmlns:a16="http://schemas.microsoft.com/office/drawing/2014/main" id="{283A2B0D-63F0-08EC-9127-00E7161460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4"/>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5"/>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6"/>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43F9AD2F-9741-4B73-A8F4-64247DA0821D}" type="slidenum">
              <a:rPr lang="en-US" altLang="zh-TW" sz="1400">
                <a:latin typeface="Century Gothic" panose="020B0502020202020204" pitchFamily="34" charset="0"/>
                <a:ea typeface="標楷體" panose="03000509000000000000" pitchFamily="65" charset="-120"/>
              </a:rPr>
              <a:pPr>
                <a:spcBef>
                  <a:spcPct val="0"/>
                </a:spcBef>
                <a:buFontTx/>
                <a:buNone/>
              </a:pPr>
              <a:t>11</a:t>
            </a:fld>
            <a:endParaRPr lang="en-US" altLang="zh-TW" sz="1400">
              <a:latin typeface="Century Gothic" panose="020B0502020202020204" pitchFamily="34" charset="0"/>
              <a:ea typeface="標楷體" panose="03000509000000000000" pitchFamily="65"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a:extLst>
              <a:ext uri="{FF2B5EF4-FFF2-40B4-BE49-F238E27FC236}">
                <a16:creationId xmlns:a16="http://schemas.microsoft.com/office/drawing/2014/main" id="{6AAD364C-BA48-3BC3-2D2E-2D388207F498}"/>
              </a:ext>
            </a:extLst>
          </p:cNvPr>
          <p:cNvSpPr>
            <a:spLocks noGrp="1" noChangeArrowheads="1"/>
          </p:cNvSpPr>
          <p:nvPr>
            <p:ph type="title"/>
          </p:nvPr>
        </p:nvSpPr>
        <p:spPr/>
        <p:txBody>
          <a:bodyPr/>
          <a:lstStyle/>
          <a:p>
            <a:r>
              <a:rPr lang="zh-TW" altLang="en-US"/>
              <a:t>財務績效</a:t>
            </a:r>
            <a:r>
              <a:rPr lang="en-US" altLang="zh-TW"/>
              <a:t>—</a:t>
            </a:r>
            <a:r>
              <a:rPr lang="zh-TW" altLang="en-US"/>
              <a:t>資產負債表</a:t>
            </a:r>
          </a:p>
        </p:txBody>
      </p:sp>
      <p:sp>
        <p:nvSpPr>
          <p:cNvPr id="20483" name="投影片編號版面配置區 3">
            <a:extLst>
              <a:ext uri="{FF2B5EF4-FFF2-40B4-BE49-F238E27FC236}">
                <a16:creationId xmlns:a16="http://schemas.microsoft.com/office/drawing/2014/main" id="{102DC558-6BA8-C417-65B4-16357074F0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4"/>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5"/>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6"/>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0A734454-7FC2-4F6F-A6C9-DE4F96E679CA}" type="slidenum">
              <a:rPr lang="en-US" altLang="zh-TW" sz="1400">
                <a:latin typeface="Century Gothic" panose="020B0502020202020204" pitchFamily="34" charset="0"/>
                <a:ea typeface="標楷體" panose="03000509000000000000" pitchFamily="65" charset="-120"/>
              </a:rPr>
              <a:pPr>
                <a:spcBef>
                  <a:spcPct val="0"/>
                </a:spcBef>
                <a:buFontTx/>
                <a:buNone/>
              </a:pPr>
              <a:t>12</a:t>
            </a:fld>
            <a:endParaRPr lang="en-US" altLang="zh-TW" sz="1400">
              <a:latin typeface="Century Gothic" panose="020B0502020202020204" pitchFamily="34" charset="0"/>
              <a:ea typeface="標楷體" panose="03000509000000000000" pitchFamily="65" charset="-120"/>
            </a:endParaRPr>
          </a:p>
        </p:txBody>
      </p:sp>
      <p:graphicFrame>
        <p:nvGraphicFramePr>
          <p:cNvPr id="4" name="內容版面配置區 3">
            <a:extLst>
              <a:ext uri="{FF2B5EF4-FFF2-40B4-BE49-F238E27FC236}">
                <a16:creationId xmlns:a16="http://schemas.microsoft.com/office/drawing/2014/main" id="{E4DC8F00-2A8B-8DEF-3749-F42AC2837B04}"/>
              </a:ext>
            </a:extLst>
          </p:cNvPr>
          <p:cNvGraphicFramePr>
            <a:graphicFrameLocks noGrp="1"/>
          </p:cNvGraphicFramePr>
          <p:nvPr>
            <p:ph idx="1"/>
            <p:extLst>
              <p:ext uri="{D42A27DB-BD31-4B8C-83A1-F6EECF244321}">
                <p14:modId xmlns:p14="http://schemas.microsoft.com/office/powerpoint/2010/main" val="2078968224"/>
              </p:ext>
            </p:extLst>
          </p:nvPr>
        </p:nvGraphicFramePr>
        <p:xfrm>
          <a:off x="2351089" y="1484313"/>
          <a:ext cx="7416801" cy="5019674"/>
        </p:xfrm>
        <a:graphic>
          <a:graphicData uri="http://schemas.openxmlformats.org/drawingml/2006/table">
            <a:tbl>
              <a:tblPr>
                <a:tableStyleId>{5C22544A-7EE6-4342-B048-85BDC9FD1C3A}</a:tableStyleId>
              </a:tblPr>
              <a:tblGrid>
                <a:gridCol w="2472267">
                  <a:extLst>
                    <a:ext uri="{9D8B030D-6E8A-4147-A177-3AD203B41FA5}">
                      <a16:colId xmlns:a16="http://schemas.microsoft.com/office/drawing/2014/main" val="20000"/>
                    </a:ext>
                  </a:extLst>
                </a:gridCol>
                <a:gridCol w="2472267">
                  <a:extLst>
                    <a:ext uri="{9D8B030D-6E8A-4147-A177-3AD203B41FA5}">
                      <a16:colId xmlns:a16="http://schemas.microsoft.com/office/drawing/2014/main" val="20001"/>
                    </a:ext>
                  </a:extLst>
                </a:gridCol>
                <a:gridCol w="2472267">
                  <a:extLst>
                    <a:ext uri="{9D8B030D-6E8A-4147-A177-3AD203B41FA5}">
                      <a16:colId xmlns:a16="http://schemas.microsoft.com/office/drawing/2014/main" val="20002"/>
                    </a:ext>
                  </a:extLst>
                </a:gridCol>
              </a:tblGrid>
              <a:tr h="504052">
                <a:tc gridSpan="3">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rPr>
                        <a:t>合併資產負債表</a:t>
                      </a: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2946">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　</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　</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　</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extLst>
                  <a:ext uri="{0D108BD9-81ED-4DB2-BD59-A6C34878D82A}">
                    <a16:rowId xmlns:a16="http://schemas.microsoft.com/office/drawing/2014/main" val="10001"/>
                  </a:ext>
                </a:extLst>
              </a:tr>
              <a:tr h="352723">
                <a:tc>
                  <a:txBody>
                    <a:bodyPr/>
                    <a:lstStyle/>
                    <a:p>
                      <a:pPr algn="l" rtl="0" fontAlgn="ctr"/>
                      <a:r>
                        <a:rPr lang="en-US" altLang="zh-TW" sz="1600" u="sng" strike="noStrike" dirty="0">
                          <a:effectLst/>
                          <a:latin typeface="微軟正黑體" panose="020B0604030504040204" pitchFamily="34" charset="-120"/>
                          <a:ea typeface="微軟正黑體" panose="020B0604030504040204" pitchFamily="34" charset="-120"/>
                        </a:rPr>
                        <a:t>(</a:t>
                      </a:r>
                      <a:r>
                        <a:rPr lang="zh-TW" altLang="en-US" sz="1600" u="sng" strike="noStrike" dirty="0">
                          <a:effectLst/>
                          <a:latin typeface="微軟正黑體" panose="020B0604030504040204" pitchFamily="34" charset="-120"/>
                          <a:ea typeface="微軟正黑體" panose="020B0604030504040204" pitchFamily="34" charset="-120"/>
                        </a:rPr>
                        <a:t>單位：新台幣仟元</a:t>
                      </a:r>
                      <a:r>
                        <a:rPr lang="en-US" altLang="zh-TW" sz="1600" u="sng" strike="noStrike" dirty="0">
                          <a:effectLst/>
                          <a:latin typeface="微軟正黑體" panose="020B0604030504040204" pitchFamily="34" charset="-120"/>
                          <a:ea typeface="微軟正黑體" panose="020B0604030504040204" pitchFamily="34" charset="-120"/>
                        </a:rPr>
                        <a:t>)</a:t>
                      </a:r>
                      <a:endPar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ctr" rtl="0" fontAlgn="ctr"/>
                      <a:r>
                        <a:rPr lang="en-US" altLang="zh-TW" sz="1600" b="1" u="sng" strike="noStrike" dirty="0">
                          <a:effectLst/>
                          <a:latin typeface="微軟正黑體" panose="020B0604030504040204" pitchFamily="34" charset="-120"/>
                          <a:ea typeface="微軟正黑體" panose="020B0604030504040204" pitchFamily="34" charset="-120"/>
                        </a:rPr>
                        <a:t>2025/12/31</a:t>
                      </a:r>
                      <a:endParaRPr lang="en-US" altLang="zh-TW" sz="16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ctr" rtl="0" fontAlgn="ctr"/>
                      <a:r>
                        <a:rPr lang="en-US" altLang="zh-TW" sz="1600" b="1" u="sng" strike="noStrike" dirty="0">
                          <a:effectLst/>
                          <a:latin typeface="微軟正黑體" panose="020B0604030504040204" pitchFamily="34" charset="-120"/>
                          <a:ea typeface="微軟正黑體" panose="020B0604030504040204" pitchFamily="34" charset="-120"/>
                        </a:rPr>
                        <a:t>2024/12/31</a:t>
                      </a:r>
                      <a:endParaRPr lang="en-US" altLang="zh-TW" sz="16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extLst>
                  <a:ext uri="{0D108BD9-81ED-4DB2-BD59-A6C34878D82A}">
                    <a16:rowId xmlns:a16="http://schemas.microsoft.com/office/drawing/2014/main" val="10002"/>
                  </a:ext>
                </a:extLst>
              </a:tr>
              <a:tr h="352723">
                <a:tc>
                  <a:txBody>
                    <a:bodyPr/>
                    <a:lstStyle/>
                    <a:p>
                      <a:pPr algn="l" rtl="0" fontAlgn="ctr"/>
                      <a:r>
                        <a:rPr lang="zh-TW" altLang="en-US" sz="1600" u="none" strike="noStrike" dirty="0">
                          <a:effectLst/>
                          <a:latin typeface="微軟正黑體" panose="020B0604030504040204" pitchFamily="34" charset="-120"/>
                          <a:ea typeface="微軟正黑體" panose="020B0604030504040204" pitchFamily="34" charset="-120"/>
                        </a:rPr>
                        <a:t>流動資產</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559,687</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536,884</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3"/>
                  </a:ext>
                </a:extLst>
              </a:tr>
              <a:tr h="352723">
                <a:tc>
                  <a:txBody>
                    <a:bodyPr/>
                    <a:lstStyle/>
                    <a:p>
                      <a:pPr algn="l" rtl="0" fontAlgn="ctr"/>
                      <a:r>
                        <a:rPr lang="zh-TW" altLang="en-US" sz="1600" u="none" strike="noStrike" dirty="0">
                          <a:effectLst/>
                          <a:latin typeface="微軟正黑體" panose="020B0604030504040204" pitchFamily="34" charset="-120"/>
                          <a:ea typeface="微軟正黑體" panose="020B0604030504040204" pitchFamily="34" charset="-120"/>
                        </a:rPr>
                        <a:t>非流動資產</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395,109</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99,660</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4"/>
                  </a:ext>
                </a:extLst>
              </a:tr>
              <a:tr h="352723">
                <a:tc>
                  <a:txBody>
                    <a:bodyPr/>
                    <a:lstStyle/>
                    <a:p>
                      <a:pPr algn="l" rtl="0" fontAlgn="ctr"/>
                      <a:r>
                        <a:rPr lang="zh-TW" altLang="en-US" sz="1600" u="none" strike="noStrike">
                          <a:effectLst/>
                          <a:latin typeface="微軟正黑體" panose="020B0604030504040204" pitchFamily="34" charset="-120"/>
                          <a:ea typeface="微軟正黑體" panose="020B0604030504040204" pitchFamily="34" charset="-120"/>
                        </a:rPr>
                        <a:t>資產總額</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954,796</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636,544</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5"/>
                  </a:ext>
                </a:extLst>
              </a:tr>
              <a:tr h="352723">
                <a:tc>
                  <a:txBody>
                    <a:bodyPr/>
                    <a:lstStyle/>
                    <a:p>
                      <a:pPr algn="l" rtl="0" fontAlgn="ctr"/>
                      <a:r>
                        <a:rPr lang="zh-TW" altLang="en-US" sz="1600" u="none" strike="noStrike">
                          <a:effectLst/>
                          <a:latin typeface="微軟正黑體" panose="020B0604030504040204" pitchFamily="34" charset="-120"/>
                          <a:ea typeface="微軟正黑體" panose="020B0604030504040204" pitchFamily="34" charset="-120"/>
                        </a:rPr>
                        <a:t>流動負債</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145,701</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126,421</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6"/>
                  </a:ext>
                </a:extLst>
              </a:tr>
              <a:tr h="352723">
                <a:tc>
                  <a:txBody>
                    <a:bodyPr/>
                    <a:lstStyle/>
                    <a:p>
                      <a:pPr algn="l" rtl="0" fontAlgn="ctr"/>
                      <a:r>
                        <a:rPr lang="zh-TW" altLang="en-US" sz="1600" u="none" strike="noStrike">
                          <a:effectLst/>
                          <a:latin typeface="微軟正黑體" panose="020B0604030504040204" pitchFamily="34" charset="-120"/>
                          <a:ea typeface="微軟正黑體" panose="020B0604030504040204" pitchFamily="34" charset="-120"/>
                        </a:rPr>
                        <a:t>非流動負債</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118,771</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56,912</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7"/>
                  </a:ext>
                </a:extLst>
              </a:tr>
              <a:tr h="352723">
                <a:tc>
                  <a:txBody>
                    <a:bodyPr/>
                    <a:lstStyle/>
                    <a:p>
                      <a:pPr algn="l" rtl="0" fontAlgn="ctr"/>
                      <a:r>
                        <a:rPr lang="zh-TW" altLang="en-US" sz="1600" u="none" strike="noStrike">
                          <a:effectLst/>
                          <a:latin typeface="微軟正黑體" panose="020B0604030504040204" pitchFamily="34" charset="-120"/>
                          <a:ea typeface="微軟正黑體" panose="020B0604030504040204" pitchFamily="34" charset="-120"/>
                        </a:rPr>
                        <a:t>負債總額</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264,472</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183,333</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8"/>
                  </a:ext>
                </a:extLst>
              </a:tr>
              <a:tr h="352723">
                <a:tc>
                  <a:txBody>
                    <a:bodyPr/>
                    <a:lstStyle/>
                    <a:p>
                      <a:pPr algn="l" rtl="0" fontAlgn="ctr"/>
                      <a:r>
                        <a:rPr lang="zh-TW" altLang="en-US" sz="1600" u="none" strike="noStrike">
                          <a:effectLst/>
                          <a:latin typeface="微軟正黑體" panose="020B0604030504040204" pitchFamily="34" charset="-120"/>
                          <a:ea typeface="微軟正黑體" panose="020B0604030504040204" pitchFamily="34" charset="-120"/>
                        </a:rPr>
                        <a:t>權益總額</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690,324</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453,211</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9"/>
                  </a:ext>
                </a:extLst>
              </a:tr>
              <a:tr h="352723">
                <a:tc>
                  <a:txBody>
                    <a:bodyPr/>
                    <a:lstStyle/>
                    <a:p>
                      <a:pPr algn="l" rtl="0" fontAlgn="ctr"/>
                      <a:r>
                        <a:rPr lang="zh-TW" altLang="en-US" sz="1600" u="none" strike="noStrike">
                          <a:effectLst/>
                          <a:latin typeface="微軟正黑體" panose="020B0604030504040204" pitchFamily="34" charset="-120"/>
                          <a:ea typeface="微軟正黑體" panose="020B0604030504040204" pitchFamily="34" charset="-120"/>
                        </a:rPr>
                        <a:t>每股淨值</a:t>
                      </a:r>
                      <a:r>
                        <a:rPr lang="en-US" altLang="zh-TW" sz="1600" u="none" strike="noStrike">
                          <a:effectLst/>
                          <a:latin typeface="微軟正黑體" panose="020B0604030504040204" pitchFamily="34" charset="-120"/>
                          <a:ea typeface="微軟正黑體" panose="020B0604030504040204" pitchFamily="34" charset="-120"/>
                        </a:rPr>
                        <a:t>(</a:t>
                      </a:r>
                      <a:r>
                        <a:rPr lang="zh-TW" altLang="en-US" sz="1600" u="none" strike="noStrike">
                          <a:effectLst/>
                          <a:latin typeface="微軟正黑體" panose="020B0604030504040204" pitchFamily="34" charset="-120"/>
                          <a:ea typeface="微軟正黑體" panose="020B0604030504040204" pitchFamily="34" charset="-120"/>
                        </a:rPr>
                        <a:t>元</a:t>
                      </a:r>
                      <a:r>
                        <a:rPr lang="en-US" altLang="zh-TW" sz="1600" u="none" strike="noStrike">
                          <a:effectLst/>
                          <a:latin typeface="微軟正黑體" panose="020B0604030504040204" pitchFamily="34" charset="-120"/>
                          <a:ea typeface="微軟正黑體" panose="020B0604030504040204" pitchFamily="34" charset="-120"/>
                        </a:rPr>
                        <a:t>)</a:t>
                      </a:r>
                      <a:endParaRPr lang="en-US" altLang="zh-TW"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17.76</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14.62</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10"/>
                  </a:ext>
                </a:extLst>
              </a:tr>
              <a:tr h="352723">
                <a:tc>
                  <a:txBody>
                    <a:bodyPr/>
                    <a:lstStyle/>
                    <a:p>
                      <a:pPr algn="l" rtl="0" fontAlgn="ctr"/>
                      <a:r>
                        <a:rPr lang="zh-TW" altLang="en-US" sz="1600" u="none" strike="noStrike">
                          <a:effectLst/>
                          <a:latin typeface="微軟正黑體" panose="020B0604030504040204" pitchFamily="34" charset="-120"/>
                          <a:ea typeface="微軟正黑體" panose="020B0604030504040204" pitchFamily="34" charset="-120"/>
                        </a:rPr>
                        <a:t>負債占資產比率</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27.7</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28.8</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11"/>
                  </a:ext>
                </a:extLst>
              </a:tr>
              <a:tr h="352723">
                <a:tc>
                  <a:txBody>
                    <a:bodyPr/>
                    <a:lstStyle/>
                    <a:p>
                      <a:pPr algn="l" rtl="0" fontAlgn="ctr"/>
                      <a:r>
                        <a:rPr lang="zh-TW" altLang="en-US" sz="1600" u="none" strike="noStrike">
                          <a:effectLst/>
                          <a:latin typeface="微軟正黑體" panose="020B0604030504040204" pitchFamily="34" charset="-120"/>
                          <a:ea typeface="微軟正黑體" panose="020B0604030504040204" pitchFamily="34" charset="-120"/>
                        </a:rPr>
                        <a:t>流動比</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384.13</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424.68</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12"/>
                  </a:ext>
                </a:extLst>
              </a:tr>
              <a:tr h="352723">
                <a:tc>
                  <a:txBody>
                    <a:bodyPr/>
                    <a:lstStyle/>
                    <a:p>
                      <a:pPr algn="l" rtl="0" fontAlgn="ctr"/>
                      <a:r>
                        <a:rPr lang="zh-TW" altLang="en-US" sz="1600" u="none" strike="noStrike">
                          <a:effectLst/>
                          <a:latin typeface="微軟正黑體" panose="020B0604030504040204" pitchFamily="34" charset="-120"/>
                          <a:ea typeface="微軟正黑體" panose="020B0604030504040204" pitchFamily="34" charset="-120"/>
                        </a:rPr>
                        <a:t>速動比</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362.59</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600" u="none" strike="noStrike" dirty="0">
                          <a:effectLst/>
                          <a:latin typeface="微軟正黑體" panose="020B0604030504040204" pitchFamily="34" charset="-120"/>
                          <a:ea typeface="微軟正黑體" panose="020B0604030504040204" pitchFamily="34" charset="-120"/>
                        </a:rPr>
                        <a:t>413.65</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a:extLst>
              <a:ext uri="{FF2B5EF4-FFF2-40B4-BE49-F238E27FC236}">
                <a16:creationId xmlns:a16="http://schemas.microsoft.com/office/drawing/2014/main" id="{6003CA3A-93D7-5B2D-A7DE-E83287A6DA7B}"/>
              </a:ext>
            </a:extLst>
          </p:cNvPr>
          <p:cNvSpPr>
            <a:spLocks noGrp="1" noChangeArrowheads="1"/>
          </p:cNvSpPr>
          <p:nvPr>
            <p:ph type="title"/>
          </p:nvPr>
        </p:nvSpPr>
        <p:spPr/>
        <p:txBody>
          <a:bodyPr/>
          <a:lstStyle/>
          <a:p>
            <a:r>
              <a:rPr lang="zh-TW" altLang="en-US"/>
              <a:t>財務績效</a:t>
            </a:r>
            <a:r>
              <a:rPr lang="en-US" altLang="zh-TW"/>
              <a:t>—</a:t>
            </a:r>
            <a:r>
              <a:rPr lang="zh-TW" altLang="en-US"/>
              <a:t>現金流量表</a:t>
            </a:r>
          </a:p>
        </p:txBody>
      </p:sp>
      <p:graphicFrame>
        <p:nvGraphicFramePr>
          <p:cNvPr id="5" name="內容版面配置區 4">
            <a:extLst>
              <a:ext uri="{FF2B5EF4-FFF2-40B4-BE49-F238E27FC236}">
                <a16:creationId xmlns:a16="http://schemas.microsoft.com/office/drawing/2014/main" id="{FB6B4AC0-95AA-A958-4C1B-4B5A8BDAFF7D}"/>
              </a:ext>
            </a:extLst>
          </p:cNvPr>
          <p:cNvGraphicFramePr>
            <a:graphicFrameLocks noGrp="1"/>
          </p:cNvGraphicFramePr>
          <p:nvPr>
            <p:ph idx="1"/>
            <p:extLst>
              <p:ext uri="{D42A27DB-BD31-4B8C-83A1-F6EECF244321}">
                <p14:modId xmlns:p14="http://schemas.microsoft.com/office/powerpoint/2010/main" val="1906615255"/>
              </p:ext>
            </p:extLst>
          </p:nvPr>
        </p:nvGraphicFramePr>
        <p:xfrm>
          <a:off x="1961015" y="1635760"/>
          <a:ext cx="8489269" cy="4425407"/>
        </p:xfrm>
        <a:graphic>
          <a:graphicData uri="http://schemas.openxmlformats.org/drawingml/2006/table">
            <a:tbl>
              <a:tblPr>
                <a:tableStyleId>{5C22544A-7EE6-4342-B048-85BDC9FD1C3A}</a:tableStyleId>
              </a:tblPr>
              <a:tblGrid>
                <a:gridCol w="3934401">
                  <a:extLst>
                    <a:ext uri="{9D8B030D-6E8A-4147-A177-3AD203B41FA5}">
                      <a16:colId xmlns:a16="http://schemas.microsoft.com/office/drawing/2014/main" val="20000"/>
                    </a:ext>
                  </a:extLst>
                </a:gridCol>
                <a:gridCol w="2277434">
                  <a:extLst>
                    <a:ext uri="{9D8B030D-6E8A-4147-A177-3AD203B41FA5}">
                      <a16:colId xmlns:a16="http://schemas.microsoft.com/office/drawing/2014/main" val="20001"/>
                    </a:ext>
                  </a:extLst>
                </a:gridCol>
                <a:gridCol w="2277434">
                  <a:extLst>
                    <a:ext uri="{9D8B030D-6E8A-4147-A177-3AD203B41FA5}">
                      <a16:colId xmlns:a16="http://schemas.microsoft.com/office/drawing/2014/main" val="20002"/>
                    </a:ext>
                  </a:extLst>
                </a:gridCol>
              </a:tblGrid>
              <a:tr h="344751">
                <a:tc gridSpan="3">
                  <a:txBody>
                    <a:bodyPr/>
                    <a:lstStyle/>
                    <a:p>
                      <a:pPr algn="ctr" fontAlgn="ctr"/>
                      <a:r>
                        <a:rPr lang="zh-TW" altLang="en-US" sz="2100" b="1" u="none" strike="noStrike" dirty="0">
                          <a:effectLst/>
                          <a:latin typeface="微軟正黑體" panose="020B0604030504040204" pitchFamily="34" charset="-120"/>
                          <a:ea typeface="微軟正黑體" panose="020B0604030504040204" pitchFamily="34" charset="-120"/>
                        </a:rPr>
                        <a:t>合併現金流量表</a:t>
                      </a:r>
                      <a:endParaRPr lang="zh-TW" altLang="en-US" sz="2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67152">
                <a:tc>
                  <a:txBody>
                    <a:bodyPr/>
                    <a:lstStyle/>
                    <a:p>
                      <a:pPr algn="l" fontAlgn="ct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algn="l" fontAlgn="ct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algn="l" fontAlgn="ct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extLst>
                  <a:ext uri="{0D108BD9-81ED-4DB2-BD59-A6C34878D82A}">
                    <a16:rowId xmlns:a16="http://schemas.microsoft.com/office/drawing/2014/main" val="10001"/>
                  </a:ext>
                </a:extLst>
              </a:tr>
              <a:tr h="293172">
                <a:tc>
                  <a:txBody>
                    <a:bodyPr/>
                    <a:lstStyle/>
                    <a:p>
                      <a:pPr algn="l" fontAlgn="ctr"/>
                      <a:r>
                        <a:rPr lang="en-US" altLang="zh-TW" sz="1700" u="sng" strike="noStrike" dirty="0">
                          <a:effectLst/>
                          <a:latin typeface="微軟正黑體" panose="020B0604030504040204" pitchFamily="34" charset="-120"/>
                          <a:ea typeface="微軟正黑體" panose="020B0604030504040204" pitchFamily="34" charset="-120"/>
                        </a:rPr>
                        <a:t>(</a:t>
                      </a:r>
                      <a:r>
                        <a:rPr lang="zh-TW" altLang="en-US" sz="1700" u="sng" strike="noStrike" dirty="0">
                          <a:effectLst/>
                          <a:latin typeface="微軟正黑體" panose="020B0604030504040204" pitchFamily="34" charset="-120"/>
                          <a:ea typeface="微軟正黑體" panose="020B0604030504040204" pitchFamily="34" charset="-120"/>
                        </a:rPr>
                        <a:t>單位：新台幣仟元</a:t>
                      </a:r>
                      <a:r>
                        <a:rPr lang="en-US" altLang="zh-TW" sz="1700" u="sng" strike="noStrike" dirty="0">
                          <a:effectLst/>
                          <a:latin typeface="微軟正黑體" panose="020B0604030504040204" pitchFamily="34" charset="-120"/>
                          <a:ea typeface="微軟正黑體" panose="020B0604030504040204" pitchFamily="34" charset="-120"/>
                        </a:rPr>
                        <a:t>)</a:t>
                      </a:r>
                      <a:endParaRPr lang="en-US" altLang="zh-TW" sz="17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algn="ctr" fontAlgn="ctr"/>
                      <a:r>
                        <a:rPr lang="en-US" altLang="zh-TW" sz="1700" b="1" u="sng" strike="noStrike" dirty="0">
                          <a:effectLst/>
                          <a:latin typeface="微軟正黑體" panose="020B0604030504040204" pitchFamily="34" charset="-120"/>
                          <a:ea typeface="微軟正黑體" panose="020B0604030504040204" pitchFamily="34" charset="-120"/>
                        </a:rPr>
                        <a:t>2025</a:t>
                      </a:r>
                      <a:r>
                        <a:rPr lang="zh-TW" altLang="en-US" sz="1700" b="1" u="sng" strike="noStrike" dirty="0">
                          <a:effectLst/>
                          <a:latin typeface="微軟正黑體" panose="020B0604030504040204" pitchFamily="34" charset="-120"/>
                          <a:ea typeface="微軟正黑體" panose="020B0604030504040204" pitchFamily="34" charset="-120"/>
                        </a:rPr>
                        <a:t>年度</a:t>
                      </a:r>
                      <a:endParaRPr lang="zh-TW" altLang="en-US" sz="17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algn="ctr" fontAlgn="ctr"/>
                      <a:r>
                        <a:rPr lang="en-US" altLang="zh-TW" sz="1700" b="1" u="sng" strike="noStrike" dirty="0">
                          <a:effectLst/>
                          <a:latin typeface="微軟正黑體" panose="020B0604030504040204" pitchFamily="34" charset="-120"/>
                          <a:ea typeface="微軟正黑體" panose="020B0604030504040204" pitchFamily="34" charset="-120"/>
                        </a:rPr>
                        <a:t>2024</a:t>
                      </a:r>
                      <a:r>
                        <a:rPr lang="zh-TW" altLang="en-US" sz="1700" b="1" u="sng" strike="noStrike" dirty="0">
                          <a:effectLst/>
                          <a:latin typeface="微軟正黑體" panose="020B0604030504040204" pitchFamily="34" charset="-120"/>
                          <a:ea typeface="微軟正黑體" panose="020B0604030504040204" pitchFamily="34" charset="-120"/>
                        </a:rPr>
                        <a:t>年度</a:t>
                      </a:r>
                      <a:endParaRPr lang="zh-TW" altLang="en-US" sz="17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extLst>
                  <a:ext uri="{0D108BD9-81ED-4DB2-BD59-A6C34878D82A}">
                    <a16:rowId xmlns:a16="http://schemas.microsoft.com/office/drawing/2014/main" val="10002"/>
                  </a:ext>
                </a:extLst>
              </a:tr>
              <a:tr h="586722">
                <a:tc>
                  <a:txBody>
                    <a:bodyPr/>
                    <a:lstStyle/>
                    <a:p>
                      <a:pPr algn="l" fontAlgn="ctr"/>
                      <a:r>
                        <a:rPr lang="zh-TW" altLang="en-US" sz="1700" u="none" strike="noStrike" dirty="0">
                          <a:effectLst/>
                          <a:latin typeface="微軟正黑體" panose="020B0604030504040204" pitchFamily="34" charset="-120"/>
                          <a:ea typeface="微軟正黑體" panose="020B0604030504040204" pitchFamily="34" charset="-120"/>
                        </a:rPr>
                        <a:t>營業活動之淨現金流入</a:t>
                      </a:r>
                      <a:endParaRPr lang="zh-TW" altLang="en-US" sz="1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marL="0" algn="r" defTabSz="914400" rtl="0" eaLnBrk="1" fontAlgn="ctr" latinLnBrk="0" hangingPunct="1">
                        <a:buNone/>
                      </a:pPr>
                      <a:r>
                        <a:rPr lang="en-US" altLang="zh-TW" sz="1700" u="none" strike="noStrike" kern="1200" dirty="0">
                          <a:solidFill>
                            <a:schemeClr val="dk1"/>
                          </a:solidFill>
                          <a:effectLst/>
                          <a:latin typeface="微軟正黑體" panose="020B0604030504040204" pitchFamily="34" charset="-120"/>
                          <a:ea typeface="微軟正黑體" panose="020B0604030504040204" pitchFamily="34" charset="-120"/>
                          <a:cs typeface="+mn-cs"/>
                        </a:rPr>
                        <a:t>15,051 </a:t>
                      </a:r>
                    </a:p>
                  </a:txBody>
                  <a:tcPr marL="9525" marR="108000" marT="9525" marB="0" anchor="ctr"/>
                </a:tc>
                <a:tc>
                  <a:txBody>
                    <a:bodyPr/>
                    <a:lstStyle/>
                    <a:p>
                      <a:pPr marL="0" algn="r" defTabSz="914400" rtl="0" eaLnBrk="1" fontAlgn="ctr" latinLnBrk="0" hangingPunct="1">
                        <a:buNone/>
                      </a:pPr>
                      <a:r>
                        <a:rPr lang="en-US" altLang="zh-TW" sz="1700" u="none" strike="noStrike" kern="1200" dirty="0">
                          <a:solidFill>
                            <a:schemeClr val="dk1"/>
                          </a:solidFill>
                          <a:effectLst/>
                          <a:latin typeface="微軟正黑體" panose="020B0604030504040204" pitchFamily="34" charset="-120"/>
                          <a:ea typeface="微軟正黑體" panose="020B0604030504040204" pitchFamily="34" charset="-120"/>
                          <a:cs typeface="+mn-cs"/>
                        </a:rPr>
                        <a:t>16,672 </a:t>
                      </a:r>
                    </a:p>
                  </a:txBody>
                  <a:tcPr marL="9525" marR="108000" marT="9525" marB="0" anchor="ctr"/>
                </a:tc>
                <a:extLst>
                  <a:ext uri="{0D108BD9-81ED-4DB2-BD59-A6C34878D82A}">
                    <a16:rowId xmlns:a16="http://schemas.microsoft.com/office/drawing/2014/main" val="10003"/>
                  </a:ext>
                </a:extLst>
              </a:tr>
              <a:tr h="586722">
                <a:tc>
                  <a:txBody>
                    <a:bodyPr/>
                    <a:lstStyle/>
                    <a:p>
                      <a:pPr algn="l" fontAlgn="ctr"/>
                      <a:r>
                        <a:rPr lang="zh-TW" altLang="en-US" sz="1700" u="none" strike="noStrike" dirty="0">
                          <a:effectLst/>
                          <a:latin typeface="微軟正黑體" panose="020B0604030504040204" pitchFamily="34" charset="-120"/>
                          <a:ea typeface="微軟正黑體" panose="020B0604030504040204" pitchFamily="34" charset="-120"/>
                        </a:rPr>
                        <a:t>投資活動之淨現金流入</a:t>
                      </a:r>
                      <a:r>
                        <a:rPr lang="en-US" altLang="zh-TW" sz="1700" u="none" strike="noStrike" dirty="0">
                          <a:effectLst/>
                          <a:latin typeface="微軟正黑體" panose="020B0604030504040204" pitchFamily="34" charset="-120"/>
                          <a:ea typeface="微軟正黑體" panose="020B0604030504040204" pitchFamily="34" charset="-120"/>
                        </a:rPr>
                        <a:t>(</a:t>
                      </a:r>
                      <a:r>
                        <a:rPr lang="zh-TW" altLang="en-US" sz="1700" u="none" strike="noStrike" dirty="0">
                          <a:effectLst/>
                          <a:latin typeface="微軟正黑體" panose="020B0604030504040204" pitchFamily="34" charset="-120"/>
                          <a:ea typeface="微軟正黑體" panose="020B0604030504040204" pitchFamily="34" charset="-120"/>
                        </a:rPr>
                        <a:t>流出</a:t>
                      </a:r>
                      <a:r>
                        <a:rPr lang="en-US" altLang="zh-TW" sz="1700" u="none" strike="noStrike" dirty="0">
                          <a:effectLst/>
                          <a:latin typeface="微軟正黑體" panose="020B0604030504040204" pitchFamily="34" charset="-120"/>
                          <a:ea typeface="微軟正黑體" panose="020B0604030504040204" pitchFamily="34" charset="-120"/>
                        </a:rPr>
                        <a:t>)</a:t>
                      </a:r>
                      <a:endParaRPr lang="zh-TW" altLang="en-US" sz="1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marL="0" algn="r" defTabSz="914400" rtl="0" eaLnBrk="1" fontAlgn="ctr" latinLnBrk="0" hangingPunct="1">
                        <a:buNone/>
                      </a:pPr>
                      <a:r>
                        <a:rPr lang="en-US" altLang="zh-TW" sz="1700" u="none" strike="noStrike" kern="1200" dirty="0">
                          <a:solidFill>
                            <a:srgbClr val="FF0000"/>
                          </a:solidFill>
                          <a:effectLst/>
                          <a:latin typeface="微軟正黑體" panose="020B0604030504040204" pitchFamily="34" charset="-120"/>
                          <a:ea typeface="微軟正黑體" panose="020B0604030504040204" pitchFamily="34" charset="-120"/>
                          <a:cs typeface="+mn-cs"/>
                        </a:rPr>
                        <a:t>(182,077)</a:t>
                      </a:r>
                    </a:p>
                  </a:txBody>
                  <a:tcPr marL="9525" marR="108000" marT="9525" marB="0" anchor="ctr"/>
                </a:tc>
                <a:tc>
                  <a:txBody>
                    <a:bodyPr/>
                    <a:lstStyle/>
                    <a:p>
                      <a:pPr marL="0" algn="r" defTabSz="914400" rtl="0" eaLnBrk="1" fontAlgn="ctr" latinLnBrk="0" hangingPunct="1">
                        <a:buNone/>
                      </a:pPr>
                      <a:r>
                        <a:rPr lang="en-US" altLang="zh-TW" sz="1700" u="none" strike="noStrike" kern="1200" dirty="0">
                          <a:solidFill>
                            <a:schemeClr val="dk1"/>
                          </a:solidFill>
                          <a:effectLst/>
                          <a:latin typeface="微軟正黑體" panose="020B0604030504040204" pitchFamily="34" charset="-120"/>
                          <a:ea typeface="微軟正黑體" panose="020B0604030504040204" pitchFamily="34" charset="-120"/>
                          <a:cs typeface="+mn-cs"/>
                        </a:rPr>
                        <a:t>23,049 </a:t>
                      </a:r>
                    </a:p>
                  </a:txBody>
                  <a:tcPr marL="9525" marR="108000" marT="9525" marB="0" anchor="ctr"/>
                </a:tc>
                <a:extLst>
                  <a:ext uri="{0D108BD9-81ED-4DB2-BD59-A6C34878D82A}">
                    <a16:rowId xmlns:a16="http://schemas.microsoft.com/office/drawing/2014/main" val="10004"/>
                  </a:ext>
                </a:extLst>
              </a:tr>
              <a:tr h="586722">
                <a:tc>
                  <a:txBody>
                    <a:bodyPr/>
                    <a:lstStyle/>
                    <a:p>
                      <a:pPr algn="l" fontAlgn="ctr"/>
                      <a:r>
                        <a:rPr lang="zh-TW" altLang="en-US" sz="1700" u="none" strike="noStrike" dirty="0">
                          <a:effectLst/>
                          <a:latin typeface="微軟正黑體" panose="020B0604030504040204" pitchFamily="34" charset="-120"/>
                          <a:ea typeface="微軟正黑體" panose="020B0604030504040204" pitchFamily="34" charset="-120"/>
                        </a:rPr>
                        <a:t>籌資活動之淨現金流入</a:t>
                      </a:r>
                      <a:r>
                        <a:rPr lang="en-US" altLang="zh-TW" sz="1700" u="none" strike="noStrike" dirty="0">
                          <a:effectLst/>
                          <a:latin typeface="微軟正黑體" panose="020B0604030504040204" pitchFamily="34" charset="-120"/>
                          <a:ea typeface="微軟正黑體" panose="020B0604030504040204" pitchFamily="34" charset="-120"/>
                        </a:rPr>
                        <a:t>(</a:t>
                      </a:r>
                      <a:r>
                        <a:rPr lang="zh-TW" altLang="en-US" sz="1700" u="none" strike="noStrike" dirty="0">
                          <a:effectLst/>
                          <a:latin typeface="微軟正黑體" panose="020B0604030504040204" pitchFamily="34" charset="-120"/>
                          <a:ea typeface="微軟正黑體" panose="020B0604030504040204" pitchFamily="34" charset="-120"/>
                        </a:rPr>
                        <a:t>流出</a:t>
                      </a:r>
                      <a:r>
                        <a:rPr lang="en-US" altLang="zh-TW" sz="1700" u="none" strike="noStrike" dirty="0">
                          <a:effectLst/>
                          <a:latin typeface="微軟正黑體" panose="020B0604030504040204" pitchFamily="34" charset="-120"/>
                          <a:ea typeface="微軟正黑體" panose="020B0604030504040204" pitchFamily="34" charset="-120"/>
                        </a:rPr>
                        <a:t>)</a:t>
                      </a:r>
                      <a:endParaRPr lang="zh-TW" altLang="en-US" sz="1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marL="0" algn="r" defTabSz="914400" rtl="0" eaLnBrk="1" fontAlgn="ctr" latinLnBrk="0" hangingPunct="1">
                        <a:buNone/>
                      </a:pPr>
                      <a:r>
                        <a:rPr lang="en-US" altLang="zh-TW" sz="1700" u="none" strike="noStrike" kern="1200" dirty="0">
                          <a:solidFill>
                            <a:schemeClr val="dk1"/>
                          </a:solidFill>
                          <a:effectLst/>
                          <a:latin typeface="微軟正黑體" panose="020B0604030504040204" pitchFamily="34" charset="-120"/>
                          <a:ea typeface="微軟正黑體" panose="020B0604030504040204" pitchFamily="34" charset="-120"/>
                          <a:cs typeface="+mn-cs"/>
                        </a:rPr>
                        <a:t>277,455 </a:t>
                      </a:r>
                    </a:p>
                  </a:txBody>
                  <a:tcPr marL="9525" marR="108000" marT="9525" marB="0" anchor="ctr"/>
                </a:tc>
                <a:tc>
                  <a:txBody>
                    <a:bodyPr/>
                    <a:lstStyle/>
                    <a:p>
                      <a:pPr marL="0" algn="r" defTabSz="914400" rtl="0" eaLnBrk="1" fontAlgn="ctr" latinLnBrk="0" hangingPunct="1">
                        <a:buNone/>
                      </a:pPr>
                      <a:r>
                        <a:rPr lang="en-US" altLang="zh-TW" sz="1700" u="none" strike="noStrike" kern="1200" dirty="0">
                          <a:solidFill>
                            <a:srgbClr val="FF0000"/>
                          </a:solidFill>
                          <a:effectLst/>
                          <a:latin typeface="微軟正黑體" panose="020B0604030504040204" pitchFamily="34" charset="-120"/>
                          <a:ea typeface="微軟正黑體" panose="020B0604030504040204" pitchFamily="34" charset="-120"/>
                          <a:cs typeface="+mn-cs"/>
                        </a:rPr>
                        <a:t>(20,905)</a:t>
                      </a:r>
                    </a:p>
                  </a:txBody>
                  <a:tcPr marL="9525" marR="108000" marT="9525" marB="0" anchor="ctr"/>
                </a:tc>
                <a:extLst>
                  <a:ext uri="{0D108BD9-81ED-4DB2-BD59-A6C34878D82A}">
                    <a16:rowId xmlns:a16="http://schemas.microsoft.com/office/drawing/2014/main" val="10005"/>
                  </a:ext>
                </a:extLst>
              </a:tr>
              <a:tr h="586722">
                <a:tc>
                  <a:txBody>
                    <a:bodyPr/>
                    <a:lstStyle/>
                    <a:p>
                      <a:pPr algn="l" fontAlgn="ctr"/>
                      <a:r>
                        <a:rPr lang="zh-TW" altLang="en-US" sz="1700" u="none" strike="noStrike" dirty="0">
                          <a:effectLst/>
                          <a:latin typeface="微軟正黑體" panose="020B0604030504040204" pitchFamily="34" charset="-120"/>
                          <a:ea typeface="微軟正黑體" panose="020B0604030504040204" pitchFamily="34" charset="-120"/>
                        </a:rPr>
                        <a:t>匯率變動對現金及約當現金之影響</a:t>
                      </a:r>
                      <a:endParaRPr lang="zh-TW" altLang="en-US" sz="1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marL="0" algn="r" defTabSz="914400" rtl="0" eaLnBrk="1" fontAlgn="ctr" latinLnBrk="0" hangingPunct="1">
                        <a:buNone/>
                      </a:pPr>
                      <a:r>
                        <a:rPr lang="en-US" altLang="zh-TW" sz="1700" u="none" strike="noStrike" kern="1200" dirty="0">
                          <a:solidFill>
                            <a:schemeClr val="dk1"/>
                          </a:solidFill>
                          <a:effectLst/>
                          <a:latin typeface="微軟正黑體" panose="020B0604030504040204" pitchFamily="34" charset="-120"/>
                          <a:ea typeface="微軟正黑體" panose="020B0604030504040204" pitchFamily="34" charset="-120"/>
                          <a:cs typeface="+mn-cs"/>
                        </a:rPr>
                        <a:t>0 </a:t>
                      </a:r>
                    </a:p>
                  </a:txBody>
                  <a:tcPr marL="9525" marR="108000" marT="9525" marB="0" anchor="ctr"/>
                </a:tc>
                <a:tc>
                  <a:txBody>
                    <a:bodyPr/>
                    <a:lstStyle/>
                    <a:p>
                      <a:pPr marL="0" algn="r" defTabSz="914400" rtl="0" eaLnBrk="1" fontAlgn="ctr" latinLnBrk="0" hangingPunct="1">
                        <a:buNone/>
                      </a:pPr>
                      <a:r>
                        <a:rPr lang="en-US" altLang="zh-TW" sz="1700" u="none" strike="noStrike" kern="1200" dirty="0">
                          <a:solidFill>
                            <a:schemeClr val="dk1"/>
                          </a:solidFill>
                          <a:effectLst/>
                          <a:latin typeface="微軟正黑體" panose="020B0604030504040204" pitchFamily="34" charset="-120"/>
                          <a:ea typeface="微軟正黑體" panose="020B0604030504040204" pitchFamily="34" charset="-120"/>
                          <a:cs typeface="+mn-cs"/>
                        </a:rPr>
                        <a:t>3 </a:t>
                      </a:r>
                    </a:p>
                  </a:txBody>
                  <a:tcPr marL="9525" marR="108000" marT="9525" marB="0" anchor="ctr"/>
                </a:tc>
                <a:extLst>
                  <a:ext uri="{0D108BD9-81ED-4DB2-BD59-A6C34878D82A}">
                    <a16:rowId xmlns:a16="http://schemas.microsoft.com/office/drawing/2014/main" val="10006"/>
                  </a:ext>
                </a:extLst>
              </a:tr>
              <a:tr h="586722">
                <a:tc>
                  <a:txBody>
                    <a:bodyPr/>
                    <a:lstStyle/>
                    <a:p>
                      <a:pPr algn="l" fontAlgn="ctr"/>
                      <a:r>
                        <a:rPr lang="zh-TW" altLang="en-US" sz="1700" u="none" strike="noStrike" dirty="0">
                          <a:effectLst/>
                          <a:latin typeface="微軟正黑體" panose="020B0604030504040204" pitchFamily="34" charset="-120"/>
                          <a:ea typeface="微軟正黑體" panose="020B0604030504040204" pitchFamily="34" charset="-120"/>
                        </a:rPr>
                        <a:t>本期現金及約當現金增加數</a:t>
                      </a:r>
                      <a:endParaRPr lang="zh-TW" altLang="en-US" sz="1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marL="0" algn="r" defTabSz="914400" rtl="0" eaLnBrk="1" fontAlgn="ctr" latinLnBrk="0" hangingPunct="1">
                        <a:buNone/>
                      </a:pPr>
                      <a:r>
                        <a:rPr lang="en-US" altLang="zh-TW" sz="1700" u="none" strike="noStrike" kern="1200" dirty="0">
                          <a:solidFill>
                            <a:schemeClr val="dk1"/>
                          </a:solidFill>
                          <a:effectLst/>
                          <a:latin typeface="微軟正黑體" panose="020B0604030504040204" pitchFamily="34" charset="-120"/>
                          <a:ea typeface="微軟正黑體" panose="020B0604030504040204" pitchFamily="34" charset="-120"/>
                          <a:cs typeface="+mn-cs"/>
                        </a:rPr>
                        <a:t>110,429 </a:t>
                      </a:r>
                    </a:p>
                  </a:txBody>
                  <a:tcPr marL="9525" marR="108000" marT="9525" marB="0" anchor="ctr"/>
                </a:tc>
                <a:tc>
                  <a:txBody>
                    <a:bodyPr/>
                    <a:lstStyle/>
                    <a:p>
                      <a:pPr marL="0" algn="r" defTabSz="914400" rtl="0" eaLnBrk="1" fontAlgn="ctr" latinLnBrk="0" hangingPunct="1">
                        <a:buNone/>
                      </a:pPr>
                      <a:r>
                        <a:rPr lang="en-US" altLang="zh-TW" sz="1700" u="none" strike="noStrike" kern="1200" dirty="0">
                          <a:solidFill>
                            <a:schemeClr val="dk1"/>
                          </a:solidFill>
                          <a:effectLst/>
                          <a:latin typeface="微軟正黑體" panose="020B0604030504040204" pitchFamily="34" charset="-120"/>
                          <a:ea typeface="微軟正黑體" panose="020B0604030504040204" pitchFamily="34" charset="-120"/>
                          <a:cs typeface="+mn-cs"/>
                        </a:rPr>
                        <a:t>18,819 </a:t>
                      </a:r>
                    </a:p>
                  </a:txBody>
                  <a:tcPr marL="9525" marR="108000" marT="9525" marB="0" anchor="ctr"/>
                </a:tc>
                <a:extLst>
                  <a:ext uri="{0D108BD9-81ED-4DB2-BD59-A6C34878D82A}">
                    <a16:rowId xmlns:a16="http://schemas.microsoft.com/office/drawing/2014/main" val="10007"/>
                  </a:ext>
                </a:extLst>
              </a:tr>
              <a:tr h="586722">
                <a:tc>
                  <a:txBody>
                    <a:bodyPr/>
                    <a:lstStyle/>
                    <a:p>
                      <a:pPr algn="l" fontAlgn="ctr"/>
                      <a:r>
                        <a:rPr lang="zh-TW" altLang="en-US" sz="1700" u="none" strike="noStrike" dirty="0">
                          <a:effectLst/>
                          <a:latin typeface="微軟正黑體" panose="020B0604030504040204" pitchFamily="34" charset="-120"/>
                          <a:ea typeface="微軟正黑體" panose="020B0604030504040204" pitchFamily="34" charset="-120"/>
                        </a:rPr>
                        <a:t>期末現金及約當現金餘額</a:t>
                      </a:r>
                      <a:endParaRPr lang="zh-TW" altLang="en-US" sz="1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marL="0" algn="r" defTabSz="914400" rtl="0" eaLnBrk="1" fontAlgn="ctr" latinLnBrk="0" hangingPunct="1">
                        <a:buNone/>
                      </a:pPr>
                      <a:r>
                        <a:rPr lang="en-US" altLang="zh-TW" sz="1700" u="none" strike="noStrike" kern="1200" dirty="0">
                          <a:solidFill>
                            <a:schemeClr val="dk1"/>
                          </a:solidFill>
                          <a:effectLst/>
                          <a:latin typeface="微軟正黑體" panose="020B0604030504040204" pitchFamily="34" charset="-120"/>
                          <a:ea typeface="微軟正黑體" panose="020B0604030504040204" pitchFamily="34" charset="-120"/>
                          <a:cs typeface="+mn-cs"/>
                        </a:rPr>
                        <a:t>229,005 </a:t>
                      </a:r>
                    </a:p>
                  </a:txBody>
                  <a:tcPr marL="9525" marR="108000" marT="9525" marB="0" anchor="ctr"/>
                </a:tc>
                <a:tc>
                  <a:txBody>
                    <a:bodyPr/>
                    <a:lstStyle/>
                    <a:p>
                      <a:pPr marL="0" algn="r" defTabSz="914400" rtl="0" eaLnBrk="1" fontAlgn="ctr" latinLnBrk="0" hangingPunct="1">
                        <a:buNone/>
                      </a:pPr>
                      <a:r>
                        <a:rPr lang="en-US" altLang="zh-TW" sz="1700" u="none" strike="noStrike" kern="1200" dirty="0">
                          <a:solidFill>
                            <a:schemeClr val="dk1"/>
                          </a:solidFill>
                          <a:effectLst/>
                          <a:latin typeface="微軟正黑體" panose="020B0604030504040204" pitchFamily="34" charset="-120"/>
                          <a:ea typeface="微軟正黑體" panose="020B0604030504040204" pitchFamily="34" charset="-120"/>
                          <a:cs typeface="+mn-cs"/>
                        </a:rPr>
                        <a:t>118,576 </a:t>
                      </a:r>
                    </a:p>
                  </a:txBody>
                  <a:tcPr marL="9525" marR="108000" marT="9525" marB="0" anchor="ctr"/>
                </a:tc>
                <a:extLst>
                  <a:ext uri="{0D108BD9-81ED-4DB2-BD59-A6C34878D82A}">
                    <a16:rowId xmlns:a16="http://schemas.microsoft.com/office/drawing/2014/main" val="10008"/>
                  </a:ext>
                </a:extLst>
              </a:tr>
            </a:tbl>
          </a:graphicData>
        </a:graphic>
      </p:graphicFrame>
      <p:sp>
        <p:nvSpPr>
          <p:cNvPr id="22571" name="投影片編號版面配置區 3">
            <a:extLst>
              <a:ext uri="{FF2B5EF4-FFF2-40B4-BE49-F238E27FC236}">
                <a16:creationId xmlns:a16="http://schemas.microsoft.com/office/drawing/2014/main" id="{5612B14A-A1E8-A3B0-5D77-0D63E6F341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4"/>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5"/>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6"/>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45FDEF62-8486-42D7-8126-918A0293E681}" type="slidenum">
              <a:rPr lang="en-US" altLang="zh-TW" sz="1400">
                <a:latin typeface="Century Gothic" panose="020B0502020202020204" pitchFamily="34" charset="0"/>
                <a:ea typeface="標楷體" panose="03000509000000000000" pitchFamily="65" charset="-120"/>
              </a:rPr>
              <a:pPr>
                <a:spcBef>
                  <a:spcPct val="0"/>
                </a:spcBef>
                <a:buFontTx/>
                <a:buNone/>
              </a:pPr>
              <a:t>13</a:t>
            </a:fld>
            <a:endParaRPr lang="en-US" altLang="zh-TW" sz="1400">
              <a:latin typeface="Century Gothic" panose="020B0502020202020204" pitchFamily="34" charset="0"/>
              <a:ea typeface="標楷體" panose="03000509000000000000" pitchFamily="65"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a:extLst>
              <a:ext uri="{FF2B5EF4-FFF2-40B4-BE49-F238E27FC236}">
                <a16:creationId xmlns:a16="http://schemas.microsoft.com/office/drawing/2014/main" id="{72777308-CE7D-7AEF-7EB7-2304872D6500}"/>
              </a:ext>
            </a:extLst>
          </p:cNvPr>
          <p:cNvSpPr>
            <a:spLocks noGrp="1" noChangeArrowheads="1"/>
          </p:cNvSpPr>
          <p:nvPr>
            <p:ph type="title"/>
          </p:nvPr>
        </p:nvSpPr>
        <p:spPr/>
        <p:txBody>
          <a:bodyPr/>
          <a:lstStyle/>
          <a:p>
            <a:r>
              <a:rPr lang="zh-TW" altLang="en-US"/>
              <a:t>未來展望</a:t>
            </a:r>
          </a:p>
        </p:txBody>
      </p:sp>
      <p:sp>
        <p:nvSpPr>
          <p:cNvPr id="23555" name="內容版面配置區 2">
            <a:extLst>
              <a:ext uri="{FF2B5EF4-FFF2-40B4-BE49-F238E27FC236}">
                <a16:creationId xmlns:a16="http://schemas.microsoft.com/office/drawing/2014/main" id="{DE074879-839A-B9AD-CE9D-5FBD1775CF83}"/>
              </a:ext>
            </a:extLst>
          </p:cNvPr>
          <p:cNvSpPr>
            <a:spLocks noGrp="1" noChangeArrowheads="1"/>
          </p:cNvSpPr>
          <p:nvPr>
            <p:ph idx="1"/>
          </p:nvPr>
        </p:nvSpPr>
        <p:spPr>
          <a:xfrm>
            <a:off x="1992314" y="1566863"/>
            <a:ext cx="8207375" cy="3014662"/>
          </a:xfrm>
        </p:spPr>
        <p:txBody>
          <a:bodyPr/>
          <a:lstStyle/>
          <a:p>
            <a:r>
              <a:rPr lang="zh-TW" altLang="en-US" dirty="0"/>
              <a:t>持續深耕重點客戶，穩固利基產品銷售服務。</a:t>
            </a:r>
            <a:endParaRPr lang="en-US" altLang="zh-TW" dirty="0"/>
          </a:p>
          <a:p>
            <a:r>
              <a:rPr lang="zh-TW" altLang="en-US" dirty="0"/>
              <a:t>秉持價值創新突破，強化核心技術產品研發。</a:t>
            </a:r>
            <a:endParaRPr lang="en-US" altLang="zh-TW" dirty="0"/>
          </a:p>
          <a:p>
            <a:r>
              <a:rPr lang="zh-TW" altLang="en-US" dirty="0"/>
              <a:t>結合產官學界資源，佈局人才培養國際接軌。</a:t>
            </a:r>
            <a:endParaRPr lang="en-US" altLang="zh-TW" dirty="0"/>
          </a:p>
          <a:p>
            <a:r>
              <a:rPr lang="zh-TW" altLang="en-US" dirty="0"/>
              <a:t>引入金融人工智慧，提供量子計算解決方案。</a:t>
            </a:r>
            <a:endParaRPr lang="en-US" altLang="zh-TW" dirty="0"/>
          </a:p>
          <a:p>
            <a:r>
              <a:rPr lang="zh-TW" altLang="en-US" dirty="0"/>
              <a:t>攜手國際策略夥伴，打造高效智能交易平台。</a:t>
            </a:r>
            <a:endParaRPr lang="en-US" altLang="zh-TW" dirty="0"/>
          </a:p>
          <a:p>
            <a:endParaRPr lang="en-US" altLang="zh-TW" dirty="0"/>
          </a:p>
        </p:txBody>
      </p:sp>
      <p:sp>
        <p:nvSpPr>
          <p:cNvPr id="23556" name="投影片編號版面配置區 3">
            <a:extLst>
              <a:ext uri="{FF2B5EF4-FFF2-40B4-BE49-F238E27FC236}">
                <a16:creationId xmlns:a16="http://schemas.microsoft.com/office/drawing/2014/main" id="{37119C3D-9576-2FD9-2E14-EBCD12687C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4"/>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5"/>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6"/>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7AEF5842-1BB3-4B75-A734-62D23AF69C81}" type="slidenum">
              <a:rPr lang="en-US" altLang="zh-TW" sz="1400">
                <a:latin typeface="Century Gothic" panose="020B0502020202020204" pitchFamily="34" charset="0"/>
                <a:ea typeface="標楷體" panose="03000509000000000000" pitchFamily="65" charset="-120"/>
              </a:rPr>
              <a:pPr>
                <a:spcBef>
                  <a:spcPct val="0"/>
                </a:spcBef>
                <a:buFontTx/>
                <a:buNone/>
              </a:pPr>
              <a:t>14</a:t>
            </a:fld>
            <a:endParaRPr lang="en-US" altLang="zh-TW" sz="1400">
              <a:latin typeface="Century Gothic" panose="020B0502020202020204" pitchFamily="34" charset="0"/>
              <a:ea typeface="標楷體" panose="03000509000000000000" pitchFamily="65" charset="-120"/>
            </a:endParaRPr>
          </a:p>
        </p:txBody>
      </p:sp>
      <p:pic>
        <p:nvPicPr>
          <p:cNvPr id="5" name="圖片 4">
            <a:extLst>
              <a:ext uri="{FF2B5EF4-FFF2-40B4-BE49-F238E27FC236}">
                <a16:creationId xmlns:a16="http://schemas.microsoft.com/office/drawing/2014/main" id="{04D07403-2B39-27E6-2288-F12C2B62B288}"/>
              </a:ext>
            </a:extLst>
          </p:cNvPr>
          <p:cNvPicPr>
            <a:picLocks noChangeAspect="1"/>
          </p:cNvPicPr>
          <p:nvPr/>
        </p:nvPicPr>
        <p:blipFill rotWithShape="1">
          <a:blip r:embed="rId7"/>
          <a:srcRect l="2511" r="4691"/>
          <a:stretch/>
        </p:blipFill>
        <p:spPr>
          <a:xfrm>
            <a:off x="4492626" y="4797425"/>
            <a:ext cx="5343525" cy="188118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609551" y="2015750"/>
            <a:ext cx="6972899" cy="1072024"/>
          </a:xfrm>
          <a:custGeom>
            <a:avLst/>
            <a:gdLst/>
            <a:ahLst/>
            <a:cxnLst/>
            <a:rect l="l" t="t" r="r" b="b"/>
            <a:pathLst>
              <a:path w="10459348" h="1608036">
                <a:moveTo>
                  <a:pt x="0" y="0"/>
                </a:moveTo>
                <a:lnTo>
                  <a:pt x="10459348" y="0"/>
                </a:lnTo>
                <a:lnTo>
                  <a:pt x="10459348" y="1608036"/>
                </a:lnTo>
                <a:lnTo>
                  <a:pt x="0" y="1608036"/>
                </a:lnTo>
                <a:lnTo>
                  <a:pt x="0" y="0"/>
                </a:lnTo>
                <a:close/>
              </a:path>
            </a:pathLst>
          </a:custGeom>
          <a:blipFill>
            <a:blip r:embed="rId2"/>
            <a:stretch>
              <a:fillRect/>
            </a:stretch>
          </a:blipFill>
        </p:spPr>
      </p:sp>
      <p:sp>
        <p:nvSpPr>
          <p:cNvPr id="4" name="TextBox 4"/>
          <p:cNvSpPr txBox="1"/>
          <p:nvPr/>
        </p:nvSpPr>
        <p:spPr>
          <a:xfrm>
            <a:off x="2685244" y="3123355"/>
            <a:ext cx="6821513" cy="1316579"/>
          </a:xfrm>
          <a:prstGeom prst="rect">
            <a:avLst/>
          </a:prstGeom>
        </p:spPr>
        <p:txBody>
          <a:bodyPr lIns="0" tIns="0" rIns="0" bIns="0" rtlCol="0" anchor="t">
            <a:spAutoFit/>
          </a:bodyPr>
          <a:lstStyle/>
          <a:p>
            <a:pPr algn="ctr">
              <a:lnSpc>
                <a:spcPts val="11082"/>
              </a:lnSpc>
            </a:pPr>
            <a:r>
              <a:rPr lang="en-US" sz="8524" b="1" dirty="0">
                <a:solidFill>
                  <a:srgbClr val="0B5394"/>
                </a:solidFill>
                <a:latin typeface="Helios Bold"/>
                <a:ea typeface="Helios Bold"/>
                <a:cs typeface="Helios Bold"/>
                <a:sym typeface="Helios Bold"/>
              </a:rPr>
              <a:t>THANK YOU</a:t>
            </a:r>
          </a:p>
        </p:txBody>
      </p:sp>
      <p:sp>
        <p:nvSpPr>
          <p:cNvPr id="6" name="投影片編號版面配置區 5">
            <a:extLst>
              <a:ext uri="{FF2B5EF4-FFF2-40B4-BE49-F238E27FC236}">
                <a16:creationId xmlns:a16="http://schemas.microsoft.com/office/drawing/2014/main" id="{6DF3F259-6F08-DFE6-A923-75EAD1427923}"/>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id="{442639E4-0634-1CE7-610B-1F256C4F208F}"/>
              </a:ext>
            </a:extLst>
          </p:cNvPr>
          <p:cNvSpPr>
            <a:spLocks noGrp="1" noChangeArrowheads="1"/>
          </p:cNvSpPr>
          <p:nvPr>
            <p:ph type="title"/>
          </p:nvPr>
        </p:nvSpPr>
        <p:spPr/>
        <p:txBody>
          <a:bodyPr/>
          <a:lstStyle/>
          <a:p>
            <a:r>
              <a:rPr lang="zh-TW" altLang="en-US"/>
              <a:t>免責聲明</a:t>
            </a:r>
          </a:p>
        </p:txBody>
      </p:sp>
      <p:sp>
        <p:nvSpPr>
          <p:cNvPr id="6147" name="內容版面配置區 2">
            <a:extLst>
              <a:ext uri="{FF2B5EF4-FFF2-40B4-BE49-F238E27FC236}">
                <a16:creationId xmlns:a16="http://schemas.microsoft.com/office/drawing/2014/main" id="{0B9D3367-BEB3-CF7D-D209-B951F4A0DC18}"/>
              </a:ext>
            </a:extLst>
          </p:cNvPr>
          <p:cNvSpPr>
            <a:spLocks noGrp="1" noChangeArrowheads="1"/>
          </p:cNvSpPr>
          <p:nvPr>
            <p:ph idx="1"/>
          </p:nvPr>
        </p:nvSpPr>
        <p:spPr/>
        <p:txBody>
          <a:bodyPr/>
          <a:lstStyle/>
          <a:p>
            <a:pPr marL="0" indent="0">
              <a:lnSpc>
                <a:spcPct val="120000"/>
              </a:lnSpc>
              <a:buNone/>
            </a:pPr>
            <a:r>
              <a:rPr lang="zh-TW" altLang="en-US" sz="2400" dirty="0"/>
              <a:t>本簡報資料所提及之預測性資訊包括市場展望、財務狀況以及業務預測等內容，不負有對任何新的資訊、未來事件、或任何狀況之產生而更新相關資料之責任。本簡報資料所提供之資訊並未明示或暗示的表達或保證其具有正確性或可靠性，亦不代表後續發展之完整論述。</a:t>
            </a:r>
            <a:endParaRPr lang="en-US" altLang="zh-TW" sz="2400" dirty="0"/>
          </a:p>
          <a:p>
            <a:pPr marL="0" indent="0">
              <a:lnSpc>
                <a:spcPct val="120000"/>
              </a:lnSpc>
              <a:buNone/>
            </a:pPr>
            <a:endParaRPr lang="en-US" altLang="zh-TW" dirty="0"/>
          </a:p>
        </p:txBody>
      </p:sp>
      <p:sp>
        <p:nvSpPr>
          <p:cNvPr id="6148" name="投影片編號版面配置區 3">
            <a:extLst>
              <a:ext uri="{FF2B5EF4-FFF2-40B4-BE49-F238E27FC236}">
                <a16:creationId xmlns:a16="http://schemas.microsoft.com/office/drawing/2014/main" id="{6C0E3813-723E-16BA-299E-0FECFE6387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3"/>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4"/>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5"/>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47B43A66-DB39-40A5-A394-CA93182BE35C}" type="slidenum">
              <a:rPr lang="en-US" altLang="zh-TW" sz="1400">
                <a:latin typeface="Century Gothic" panose="020B0502020202020204" pitchFamily="34" charset="0"/>
                <a:ea typeface="標楷體" panose="03000509000000000000" pitchFamily="65" charset="-120"/>
              </a:rPr>
              <a:pPr>
                <a:spcBef>
                  <a:spcPct val="0"/>
                </a:spcBef>
                <a:buFontTx/>
                <a:buNone/>
              </a:pPr>
              <a:t>2</a:t>
            </a:fld>
            <a:endParaRPr lang="en-US" altLang="zh-TW" sz="1400">
              <a:latin typeface="Century Gothic" panose="020B0502020202020204" pitchFamily="34" charset="0"/>
              <a:ea typeface="標楷體" panose="03000509000000000000"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649710F1-7817-EC67-216B-A18FEB509366}"/>
              </a:ext>
            </a:extLst>
          </p:cNvPr>
          <p:cNvSpPr>
            <a:spLocks noGrp="1"/>
          </p:cNvSpPr>
          <p:nvPr>
            <p:ph type="sldNum" sz="quarter" idx="12"/>
          </p:nvPr>
        </p:nvSpPr>
        <p:spPr/>
        <p:txBody>
          <a:bodyPr/>
          <a:lstStyle/>
          <a:p>
            <a:fld id="{B46E3AC6-A675-4D54-BBBE-F856B9A18570}" type="slidenum">
              <a:rPr lang="zh-TW" altLang="en-US" smtClean="0"/>
              <a:pPr/>
              <a:t>3</a:t>
            </a:fld>
            <a:endParaRPr lang="zh-TW" altLang="en-US" dirty="0"/>
          </a:p>
        </p:txBody>
      </p:sp>
      <p:sp>
        <p:nvSpPr>
          <p:cNvPr id="3" name="內容版面配置區 2">
            <a:extLst>
              <a:ext uri="{FF2B5EF4-FFF2-40B4-BE49-F238E27FC236}">
                <a16:creationId xmlns:a16="http://schemas.microsoft.com/office/drawing/2014/main" id="{87E6A80A-0770-497D-9CEF-0EA678EAB461}"/>
              </a:ext>
            </a:extLst>
          </p:cNvPr>
          <p:cNvSpPr>
            <a:spLocks noGrp="1"/>
          </p:cNvSpPr>
          <p:nvPr>
            <p:ph sz="half" idx="1"/>
          </p:nvPr>
        </p:nvSpPr>
        <p:spPr>
          <a:xfrm>
            <a:off x="4667003" y="1337022"/>
            <a:ext cx="6732518" cy="4637058"/>
          </a:xfrm>
        </p:spPr>
        <p:txBody>
          <a:bodyPr/>
          <a:lstStyle/>
          <a:p>
            <a:r>
              <a:rPr lang="zh-TW" altLang="en-US" sz="3600" dirty="0"/>
              <a:t>公司概況</a:t>
            </a:r>
            <a:endParaRPr lang="en-US" altLang="zh-TW" sz="3600" dirty="0"/>
          </a:p>
          <a:p>
            <a:r>
              <a:rPr lang="zh-TW" altLang="en-US" sz="3600" dirty="0"/>
              <a:t>營運發展</a:t>
            </a:r>
            <a:endParaRPr lang="en-US" altLang="zh-TW" sz="3600" dirty="0"/>
          </a:p>
          <a:p>
            <a:r>
              <a:rPr lang="zh-TW" altLang="en-US" sz="3600" dirty="0"/>
              <a:t>財務績效</a:t>
            </a:r>
            <a:endParaRPr lang="en-US" altLang="zh-TW" sz="3600" dirty="0"/>
          </a:p>
          <a:p>
            <a:r>
              <a:rPr lang="zh-TW" altLang="en-US" sz="3600" dirty="0"/>
              <a:t>未來展望</a:t>
            </a:r>
            <a:endParaRPr lang="en-US" altLang="zh-TW" sz="3600" dirty="0"/>
          </a:p>
          <a:p>
            <a:pPr lvl="1"/>
            <a:endParaRPr lang="en-US" altLang="zh-TW" dirty="0">
              <a:solidFill>
                <a:srgbClr val="0000CC"/>
              </a:solidFill>
            </a:endParaRPr>
          </a:p>
        </p:txBody>
      </p:sp>
    </p:spTree>
    <p:extLst>
      <p:ext uri="{BB962C8B-B14F-4D97-AF65-F5344CB8AC3E}">
        <p14:creationId xmlns:p14="http://schemas.microsoft.com/office/powerpoint/2010/main" val="14898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54C111-A180-BDE2-C87A-DEA404D5EC1A}"/>
              </a:ext>
            </a:extLst>
          </p:cNvPr>
          <p:cNvSpPr>
            <a:spLocks noGrp="1"/>
          </p:cNvSpPr>
          <p:nvPr>
            <p:ph type="title"/>
          </p:nvPr>
        </p:nvSpPr>
        <p:spPr/>
        <p:txBody>
          <a:bodyPr/>
          <a:lstStyle/>
          <a:p>
            <a:r>
              <a:rPr lang="zh-TW" altLang="en-US" dirty="0"/>
              <a:t>公司概況</a:t>
            </a:r>
          </a:p>
        </p:txBody>
      </p:sp>
      <p:sp>
        <p:nvSpPr>
          <p:cNvPr id="3" name="內容版面配置區 2">
            <a:extLst>
              <a:ext uri="{FF2B5EF4-FFF2-40B4-BE49-F238E27FC236}">
                <a16:creationId xmlns:a16="http://schemas.microsoft.com/office/drawing/2014/main" id="{2F9DF73F-10CD-3ED9-5D66-AE412F00D1DB}"/>
              </a:ext>
            </a:extLst>
          </p:cNvPr>
          <p:cNvSpPr>
            <a:spLocks noGrp="1"/>
          </p:cNvSpPr>
          <p:nvPr>
            <p:ph idx="1"/>
          </p:nvPr>
        </p:nvSpPr>
        <p:spPr/>
        <p:txBody>
          <a:bodyPr/>
          <a:lstStyle/>
          <a:p>
            <a:r>
              <a:rPr lang="zh-TW" altLang="en-US" dirty="0"/>
              <a:t>成立日期：</a:t>
            </a:r>
            <a:r>
              <a:rPr lang="en-US" altLang="zh-TW" dirty="0"/>
              <a:t>1985-05-22</a:t>
            </a:r>
          </a:p>
          <a:p>
            <a:r>
              <a:rPr lang="zh-TW" altLang="en-US" dirty="0"/>
              <a:t>股票上櫃：</a:t>
            </a:r>
            <a:r>
              <a:rPr lang="en-US" altLang="zh-TW" dirty="0"/>
              <a:t>2000-10-12</a:t>
            </a:r>
          </a:p>
          <a:p>
            <a:r>
              <a:rPr lang="zh-TW" altLang="en-US" dirty="0"/>
              <a:t>股票代號：</a:t>
            </a:r>
            <a:r>
              <a:rPr lang="en-US" altLang="zh-TW" dirty="0"/>
              <a:t>5201</a:t>
            </a:r>
            <a:endParaRPr lang="zh-TW" altLang="en-US" dirty="0"/>
          </a:p>
          <a:p>
            <a:r>
              <a:rPr lang="zh-TW" altLang="en-US" dirty="0"/>
              <a:t>實收資本額：</a:t>
            </a:r>
            <a:r>
              <a:rPr lang="en-US" altLang="zh-TW" dirty="0"/>
              <a:t>NTD</a:t>
            </a:r>
            <a:r>
              <a:rPr lang="zh-TW" altLang="en-US" dirty="0"/>
              <a:t> </a:t>
            </a:r>
            <a:r>
              <a:rPr lang="en-US" altLang="zh-TW" dirty="0"/>
              <a:t>386,746,000.</a:t>
            </a:r>
            <a:endParaRPr lang="zh-TW" altLang="en-US" dirty="0"/>
          </a:p>
          <a:p>
            <a:r>
              <a:rPr lang="zh-TW" altLang="en-US" dirty="0"/>
              <a:t>員工人數：</a:t>
            </a:r>
            <a:r>
              <a:rPr lang="en-US" altLang="zh-TW" dirty="0"/>
              <a:t>148</a:t>
            </a:r>
            <a:r>
              <a:rPr lang="zh-TW" altLang="en-US" dirty="0"/>
              <a:t>人</a:t>
            </a:r>
            <a:endParaRPr lang="en-US" altLang="zh-TW" dirty="0"/>
          </a:p>
          <a:p>
            <a:r>
              <a:rPr lang="zh-TW" altLang="en-US" dirty="0"/>
              <a:t>營業據點：台北總公司；台中辦事處</a:t>
            </a:r>
          </a:p>
          <a:p>
            <a:r>
              <a:rPr lang="zh-TW" altLang="en-US" dirty="0"/>
              <a:t>公司網頁</a:t>
            </a:r>
            <a:r>
              <a:rPr lang="en-US" altLang="zh-TW" dirty="0"/>
              <a:t>: </a:t>
            </a:r>
            <a:r>
              <a:rPr lang="en-US" altLang="zh-TW" dirty="0">
                <a:hlinkClick r:id="rId2"/>
              </a:rPr>
              <a:t>http://www.kway.com.tw/</a:t>
            </a:r>
            <a:endParaRPr lang="en-US" altLang="zh-TW" dirty="0"/>
          </a:p>
          <a:p>
            <a:r>
              <a:rPr lang="zh-TW" altLang="en-US" dirty="0"/>
              <a:t>定位：金融科技軟體暨人才培育</a:t>
            </a:r>
            <a:endParaRPr lang="en-US" altLang="zh-TW" dirty="0"/>
          </a:p>
          <a:p>
            <a:r>
              <a:rPr lang="zh-TW" altLang="en-US" dirty="0"/>
              <a:t>關係企業：凱衛投資</a:t>
            </a:r>
            <a:r>
              <a:rPr lang="en-US" altLang="zh-TW" dirty="0"/>
              <a:t>(100%)</a:t>
            </a:r>
            <a:r>
              <a:rPr lang="zh-TW" altLang="en-US" dirty="0"/>
              <a:t>；凱旭投顧</a:t>
            </a:r>
            <a:r>
              <a:rPr lang="en-US" altLang="zh-TW" dirty="0"/>
              <a:t>(85%)</a:t>
            </a:r>
          </a:p>
          <a:p>
            <a:endParaRPr lang="zh-TW" altLang="en-US" dirty="0"/>
          </a:p>
        </p:txBody>
      </p:sp>
      <p:sp>
        <p:nvSpPr>
          <p:cNvPr id="4" name="投影片編號版面配置區 3">
            <a:extLst>
              <a:ext uri="{FF2B5EF4-FFF2-40B4-BE49-F238E27FC236}">
                <a16:creationId xmlns:a16="http://schemas.microsoft.com/office/drawing/2014/main" id="{CFB4966E-69CB-4087-600E-1EF6C0323B7E}"/>
              </a:ext>
            </a:extLst>
          </p:cNvPr>
          <p:cNvSpPr>
            <a:spLocks noGrp="1"/>
          </p:cNvSpPr>
          <p:nvPr>
            <p:ph type="sldNum" sz="quarter" idx="12"/>
          </p:nvPr>
        </p:nvSpPr>
        <p:spPr/>
        <p:txBody>
          <a:bodyPr/>
          <a:lstStyle/>
          <a:p>
            <a:fld id="{B46E3AC6-A675-4D54-BBBE-F856B9A18570}" type="slidenum">
              <a:rPr lang="zh-TW" altLang="en-US" smtClean="0"/>
              <a:pPr/>
              <a:t>4</a:t>
            </a:fld>
            <a:endParaRPr lang="zh-TW" altLang="en-US" dirty="0"/>
          </a:p>
        </p:txBody>
      </p:sp>
    </p:spTree>
    <p:extLst>
      <p:ext uri="{BB962C8B-B14F-4D97-AF65-F5344CB8AC3E}">
        <p14:creationId xmlns:p14="http://schemas.microsoft.com/office/powerpoint/2010/main" val="427147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C501112E-9C21-0E19-5C08-57DFB84FFCD4}"/>
              </a:ext>
            </a:extLst>
          </p:cNvPr>
          <p:cNvSpPr>
            <a:spLocks noGrp="1" noChangeArrowheads="1"/>
          </p:cNvSpPr>
          <p:nvPr>
            <p:ph type="title"/>
          </p:nvPr>
        </p:nvSpPr>
        <p:spPr/>
        <p:txBody>
          <a:bodyPr/>
          <a:lstStyle/>
          <a:p>
            <a:r>
              <a:rPr lang="zh-TW" altLang="en-US" dirty="0"/>
              <a:t>營運發展</a:t>
            </a:r>
            <a:r>
              <a:rPr lang="en-US" altLang="zh-TW" dirty="0"/>
              <a:t>—</a:t>
            </a:r>
            <a:r>
              <a:rPr lang="zh-TW" altLang="en-US" dirty="0"/>
              <a:t>產品與服務</a:t>
            </a:r>
          </a:p>
        </p:txBody>
      </p:sp>
      <p:sp>
        <p:nvSpPr>
          <p:cNvPr id="10243" name="內容版面配置區 2">
            <a:extLst>
              <a:ext uri="{FF2B5EF4-FFF2-40B4-BE49-F238E27FC236}">
                <a16:creationId xmlns:a16="http://schemas.microsoft.com/office/drawing/2014/main" id="{C16BFF1A-9B0F-9934-0F23-61203DF405E6}"/>
              </a:ext>
            </a:extLst>
          </p:cNvPr>
          <p:cNvSpPr>
            <a:spLocks noGrp="1"/>
          </p:cNvSpPr>
          <p:nvPr>
            <p:ph idx="1"/>
          </p:nvPr>
        </p:nvSpPr>
        <p:spPr>
          <a:xfrm>
            <a:off x="838200" y="1604513"/>
            <a:ext cx="10515600" cy="4736910"/>
          </a:xfrm>
        </p:spPr>
        <p:txBody>
          <a:bodyPr>
            <a:normAutofit fontScale="85000" lnSpcReduction="20000"/>
          </a:bodyPr>
          <a:lstStyle/>
          <a:p>
            <a:pPr>
              <a:defRPr/>
            </a:pPr>
            <a:r>
              <a:rPr lang="en-US" altLang="zh-TW" dirty="0"/>
              <a:t>Trading</a:t>
            </a:r>
          </a:p>
          <a:p>
            <a:pPr lvl="1">
              <a:defRPr/>
            </a:pPr>
            <a:r>
              <a:rPr lang="zh-TW" altLang="en-US" dirty="0"/>
              <a:t>高頻交易系統：提供高效交易系統滿足證券期貨應用在多種系統環境</a:t>
            </a:r>
            <a:endParaRPr lang="en-US" altLang="zh-TW" dirty="0"/>
          </a:p>
          <a:p>
            <a:pPr lvl="2">
              <a:defRPr/>
            </a:pPr>
            <a:r>
              <a:rPr lang="en-US" altLang="zh-TW" dirty="0"/>
              <a:t>XTrade2, XFuture2, DT3, FT3, KS3, DMA-100, DT4Aphla</a:t>
            </a:r>
          </a:p>
          <a:p>
            <a:pPr lvl="1">
              <a:defRPr/>
            </a:pPr>
            <a:r>
              <a:rPr lang="zh-TW" altLang="en-US" dirty="0"/>
              <a:t>下單委託管理系統：提供券商法人與國際單位接單與下單作業所需</a:t>
            </a:r>
            <a:endParaRPr lang="en-US" altLang="zh-TW" dirty="0"/>
          </a:p>
          <a:p>
            <a:pPr lvl="2">
              <a:defRPr/>
            </a:pPr>
            <a:r>
              <a:rPr lang="en-US" altLang="zh-TW" dirty="0"/>
              <a:t>XOMS</a:t>
            </a:r>
            <a:r>
              <a:rPr lang="zh-TW" altLang="en-US" dirty="0"/>
              <a:t>、</a:t>
            </a:r>
            <a:r>
              <a:rPr lang="en-US" altLang="zh-TW" dirty="0"/>
              <a:t>XPATS2</a:t>
            </a:r>
          </a:p>
          <a:p>
            <a:pPr lvl="1">
              <a:defRPr/>
            </a:pPr>
            <a:r>
              <a:rPr lang="zh-TW" altLang="en-US" dirty="0"/>
              <a:t>大戶系統</a:t>
            </a:r>
            <a:r>
              <a:rPr lang="en-US" altLang="zh-TW" dirty="0"/>
              <a:t>(NPC)</a:t>
            </a:r>
            <a:r>
              <a:rPr lang="zh-TW" altLang="en-US" dirty="0"/>
              <a:t>：滿足大戶多種條件下單環境</a:t>
            </a:r>
            <a:endParaRPr lang="en-US" altLang="zh-TW" dirty="0"/>
          </a:p>
          <a:p>
            <a:pPr>
              <a:defRPr/>
            </a:pPr>
            <a:r>
              <a:rPr lang="en-US" altLang="zh-TW" dirty="0"/>
              <a:t>Gateway</a:t>
            </a:r>
          </a:p>
          <a:p>
            <a:pPr lvl="1">
              <a:defRPr/>
            </a:pPr>
            <a:r>
              <a:rPr lang="zh-TW" altLang="en-US" dirty="0"/>
              <a:t>提供客戶訊息整合的資料交換閘道</a:t>
            </a:r>
            <a:r>
              <a:rPr lang="en-US" altLang="zh-TW" dirty="0"/>
              <a:t>(</a:t>
            </a:r>
            <a:r>
              <a:rPr lang="en-US" altLang="zh-TW" dirty="0" err="1"/>
              <a:t>XGateway</a:t>
            </a:r>
            <a:r>
              <a:rPr lang="en-US" altLang="zh-TW" dirty="0"/>
              <a:t>)</a:t>
            </a:r>
          </a:p>
          <a:p>
            <a:pPr lvl="1">
              <a:defRPr/>
            </a:pPr>
            <a:r>
              <a:rPr lang="zh-TW" altLang="en-US" dirty="0"/>
              <a:t>符合業界規範結合國際交易平台</a:t>
            </a:r>
            <a:r>
              <a:rPr lang="en-US" altLang="zh-TW" dirty="0"/>
              <a:t>(Bloomberg</a:t>
            </a:r>
            <a:r>
              <a:rPr lang="zh-TW" altLang="en-US" dirty="0"/>
              <a:t>、</a:t>
            </a:r>
            <a:r>
              <a:rPr lang="en-US" altLang="zh-TW" dirty="0" err="1"/>
              <a:t>Fidessa</a:t>
            </a:r>
            <a:r>
              <a:rPr lang="zh-TW" altLang="en-US" dirty="0"/>
              <a:t>、</a:t>
            </a:r>
            <a:r>
              <a:rPr lang="en-US" altLang="zh-TW" dirty="0"/>
              <a:t>Reuters)</a:t>
            </a:r>
          </a:p>
          <a:p>
            <a:pPr lvl="1">
              <a:defRPr/>
            </a:pPr>
            <a:r>
              <a:rPr lang="zh-TW" altLang="en-US" dirty="0"/>
              <a:t>模組化和彈性化</a:t>
            </a:r>
            <a:r>
              <a:rPr lang="en-US" altLang="zh-TW" dirty="0"/>
              <a:t>(QFII, Stock, Future, Option, FIX, …)</a:t>
            </a:r>
          </a:p>
          <a:p>
            <a:pPr>
              <a:defRPr/>
            </a:pPr>
            <a:r>
              <a:rPr lang="en-US" altLang="zh-TW" dirty="0"/>
              <a:t>Settlement</a:t>
            </a:r>
          </a:p>
          <a:p>
            <a:pPr lvl="1">
              <a:defRPr/>
            </a:pPr>
            <a:r>
              <a:rPr lang="zh-TW" altLang="en-US" dirty="0"/>
              <a:t>提供券商結帳清算</a:t>
            </a:r>
            <a:r>
              <a:rPr lang="en-US" altLang="zh-TW" dirty="0"/>
              <a:t>(XBOS</a:t>
            </a:r>
            <a:r>
              <a:rPr lang="zh-TW" altLang="en-US" dirty="0"/>
              <a:t>、</a:t>
            </a:r>
            <a:r>
              <a:rPr lang="en-US" altLang="zh-TW" dirty="0"/>
              <a:t>XBOS2</a:t>
            </a:r>
            <a:r>
              <a:rPr lang="zh-TW" altLang="en-US" dirty="0"/>
              <a:t>、</a:t>
            </a:r>
            <a:r>
              <a:rPr lang="en-US" altLang="zh-TW" dirty="0"/>
              <a:t>XFBOS)</a:t>
            </a:r>
          </a:p>
          <a:p>
            <a:pPr lvl="1">
              <a:defRPr/>
            </a:pPr>
            <a:r>
              <a:rPr lang="zh-TW" altLang="en-US" dirty="0"/>
              <a:t>界接國際清算機制</a:t>
            </a:r>
            <a:r>
              <a:rPr lang="en-US" altLang="zh-TW" dirty="0"/>
              <a:t>(</a:t>
            </a:r>
            <a:r>
              <a:rPr lang="en-US" altLang="zh-TW" dirty="0" err="1"/>
              <a:t>Omgeo</a:t>
            </a:r>
            <a:r>
              <a:rPr lang="zh-TW" altLang="en-US" dirty="0"/>
              <a:t> </a:t>
            </a:r>
            <a:r>
              <a:rPr lang="en-US" altLang="zh-TW" dirty="0"/>
              <a:t>CTM)</a:t>
            </a:r>
          </a:p>
          <a:p>
            <a:pPr lvl="1">
              <a:defRPr/>
            </a:pPr>
            <a:r>
              <a:rPr lang="zh-TW" altLang="en-US" dirty="0"/>
              <a:t>符合國內交易所法規申報作業</a:t>
            </a:r>
            <a:endParaRPr lang="en-US" altLang="zh-TW" dirty="0"/>
          </a:p>
          <a:p>
            <a:pPr>
              <a:defRPr/>
            </a:pPr>
            <a:endParaRPr lang="zh-TW" altLang="en-US" dirty="0"/>
          </a:p>
        </p:txBody>
      </p:sp>
      <p:sp>
        <p:nvSpPr>
          <p:cNvPr id="10244" name="投影片編號版面配置區 3">
            <a:extLst>
              <a:ext uri="{FF2B5EF4-FFF2-40B4-BE49-F238E27FC236}">
                <a16:creationId xmlns:a16="http://schemas.microsoft.com/office/drawing/2014/main" id="{D7CF4AD7-091E-C4B4-09BD-B9764F9F2F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3"/>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4"/>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5"/>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ECB7C82F-1B3F-47BC-A347-62541106567A}" type="slidenum">
              <a:rPr lang="en-US" altLang="zh-TW" sz="1400">
                <a:latin typeface="Century Gothic" panose="020B0502020202020204" pitchFamily="34" charset="0"/>
                <a:ea typeface="標楷體" panose="03000509000000000000" pitchFamily="65" charset="-120"/>
              </a:rPr>
              <a:pPr>
                <a:spcBef>
                  <a:spcPct val="0"/>
                </a:spcBef>
                <a:buFontTx/>
                <a:buNone/>
              </a:pPr>
              <a:t>5</a:t>
            </a:fld>
            <a:endParaRPr lang="en-US" altLang="zh-TW" sz="1400">
              <a:latin typeface="Century Gothic" panose="020B0502020202020204" pitchFamily="34" charset="0"/>
              <a:ea typeface="標楷體" panose="03000509000000000000" pitchFamily="65" charset="-120"/>
            </a:endParaRPr>
          </a:p>
        </p:txBody>
      </p:sp>
      <p:pic>
        <p:nvPicPr>
          <p:cNvPr id="10245" name="Picture 2" descr="http://cdn3.techbang.com.tw/system/excerpt_images/12673/inpage/a68635d622cc66154840c4292cb21184.jpg?1363944634">
            <a:extLst>
              <a:ext uri="{FF2B5EF4-FFF2-40B4-BE49-F238E27FC236}">
                <a16:creationId xmlns:a16="http://schemas.microsoft.com/office/drawing/2014/main" id="{B7E36BCC-C8B3-0C59-9E45-644DE69BFA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3063" y="5253487"/>
            <a:ext cx="20907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C2DFB9A4-8AAE-FC98-7D68-53DDD5183544}"/>
              </a:ext>
            </a:extLst>
          </p:cNvPr>
          <p:cNvSpPr>
            <a:spLocks noGrp="1" noChangeArrowheads="1"/>
          </p:cNvSpPr>
          <p:nvPr>
            <p:ph type="title"/>
          </p:nvPr>
        </p:nvSpPr>
        <p:spPr/>
        <p:txBody>
          <a:bodyPr/>
          <a:lstStyle/>
          <a:p>
            <a:r>
              <a:rPr lang="zh-TW" altLang="en-US" dirty="0"/>
              <a:t>營運發展</a:t>
            </a:r>
            <a:r>
              <a:rPr lang="en-US" altLang="zh-TW" dirty="0"/>
              <a:t>—</a:t>
            </a:r>
            <a:r>
              <a:rPr lang="zh-TW" altLang="en-US" dirty="0"/>
              <a:t>產品與服務</a:t>
            </a:r>
            <a:r>
              <a:rPr lang="en-US" altLang="zh-TW" dirty="0"/>
              <a:t>(</a:t>
            </a:r>
            <a:r>
              <a:rPr lang="zh-TW" altLang="en-US" dirty="0"/>
              <a:t>續</a:t>
            </a:r>
            <a:r>
              <a:rPr lang="en-US" altLang="zh-TW" dirty="0"/>
              <a:t>)</a:t>
            </a:r>
            <a:endParaRPr lang="zh-TW" altLang="en-US" dirty="0"/>
          </a:p>
        </p:txBody>
      </p:sp>
      <p:sp>
        <p:nvSpPr>
          <p:cNvPr id="10243" name="內容版面配置區 2">
            <a:extLst>
              <a:ext uri="{FF2B5EF4-FFF2-40B4-BE49-F238E27FC236}">
                <a16:creationId xmlns:a16="http://schemas.microsoft.com/office/drawing/2014/main" id="{6BAD15FE-A295-EFF6-11A4-2E1F6034AA6E}"/>
              </a:ext>
            </a:extLst>
          </p:cNvPr>
          <p:cNvSpPr>
            <a:spLocks noGrp="1"/>
          </p:cNvSpPr>
          <p:nvPr>
            <p:ph idx="1"/>
          </p:nvPr>
        </p:nvSpPr>
        <p:spPr>
          <a:xfrm>
            <a:off x="975360" y="1566864"/>
            <a:ext cx="10302240" cy="4842645"/>
          </a:xfrm>
        </p:spPr>
        <p:txBody>
          <a:bodyPr>
            <a:normAutofit fontScale="85000" lnSpcReduction="20000"/>
          </a:bodyPr>
          <a:lstStyle/>
          <a:p>
            <a:pPr>
              <a:defRPr/>
            </a:pPr>
            <a:r>
              <a:rPr lang="en-US" altLang="zh-TW" dirty="0"/>
              <a:t>Application</a:t>
            </a:r>
            <a:r>
              <a:rPr lang="zh-TW" altLang="en-US" dirty="0"/>
              <a:t> </a:t>
            </a:r>
            <a:endParaRPr lang="en-US" altLang="zh-TW" dirty="0"/>
          </a:p>
          <a:p>
            <a:pPr lvl="1">
              <a:defRPr/>
            </a:pPr>
            <a:r>
              <a:rPr lang="zh-TW" altLang="en-US" dirty="0"/>
              <a:t>線上交易系統</a:t>
            </a:r>
            <a:r>
              <a:rPr lang="en-US" altLang="zh-TW" dirty="0"/>
              <a:t>(Home Trading System)</a:t>
            </a:r>
          </a:p>
          <a:p>
            <a:pPr lvl="1">
              <a:defRPr/>
            </a:pPr>
            <a:r>
              <a:rPr lang="zh-TW" altLang="en-US" dirty="0"/>
              <a:t>行動投資工具</a:t>
            </a:r>
            <a:r>
              <a:rPr lang="en-US" altLang="zh-TW" dirty="0"/>
              <a:t>(APP)</a:t>
            </a:r>
          </a:p>
          <a:p>
            <a:pPr>
              <a:defRPr/>
            </a:pPr>
            <a:r>
              <a:rPr lang="en-US" altLang="zh-TW" dirty="0"/>
              <a:t>Global products</a:t>
            </a:r>
          </a:p>
          <a:p>
            <a:pPr lvl="1">
              <a:defRPr/>
            </a:pPr>
            <a:r>
              <a:rPr lang="en-US" altLang="zh-TW" dirty="0"/>
              <a:t>AMD(HFT)</a:t>
            </a:r>
            <a:r>
              <a:rPr lang="zh-TW" altLang="en-US" dirty="0"/>
              <a:t>、</a:t>
            </a:r>
            <a:r>
              <a:rPr lang="en-US" altLang="zh-TW" dirty="0" err="1"/>
              <a:t>Broadriage</a:t>
            </a:r>
            <a:r>
              <a:rPr lang="en-US" altLang="zh-TW" dirty="0"/>
              <a:t>(FIX)</a:t>
            </a:r>
            <a:r>
              <a:rPr lang="zh-TW" altLang="en-US" dirty="0"/>
              <a:t>、</a:t>
            </a:r>
            <a:r>
              <a:rPr lang="en-US" altLang="zh-TW" dirty="0"/>
              <a:t> </a:t>
            </a:r>
            <a:r>
              <a:rPr lang="en-US" altLang="zh-TW" dirty="0" err="1"/>
              <a:t>Groovenauts</a:t>
            </a:r>
            <a:r>
              <a:rPr lang="en-US" altLang="zh-TW" dirty="0"/>
              <a:t>(AI)</a:t>
            </a:r>
            <a:r>
              <a:rPr lang="zh-TW" altLang="en-US" dirty="0"/>
              <a:t>、</a:t>
            </a:r>
            <a:r>
              <a:rPr lang="en-US" altLang="zh-TW" dirty="0"/>
              <a:t>MCT (</a:t>
            </a:r>
            <a:r>
              <a:rPr lang="en-US" altLang="zh-TW" dirty="0" err="1"/>
              <a:t>MultiCharts</a:t>
            </a:r>
            <a:r>
              <a:rPr lang="en-US" altLang="zh-TW" dirty="0"/>
              <a:t>)</a:t>
            </a:r>
            <a:r>
              <a:rPr lang="zh-TW" altLang="en-US" dirty="0"/>
              <a:t>、</a:t>
            </a:r>
            <a:r>
              <a:rPr lang="en-US" altLang="zh-TW" dirty="0"/>
              <a:t>QRAFT(AXE</a:t>
            </a:r>
            <a:r>
              <a:rPr lang="zh-TW" altLang="en-US" dirty="0"/>
              <a:t> </a:t>
            </a:r>
            <a:r>
              <a:rPr lang="en-US" altLang="zh-TW" dirty="0"/>
              <a:t>AI)</a:t>
            </a:r>
            <a:r>
              <a:rPr lang="zh-TW" altLang="en-US" dirty="0"/>
              <a:t>、</a:t>
            </a:r>
            <a:r>
              <a:rPr lang="en-US" altLang="zh-TW" dirty="0"/>
              <a:t>Xenon(HFT)</a:t>
            </a:r>
          </a:p>
          <a:p>
            <a:r>
              <a:rPr lang="en-US" altLang="zh-TW" dirty="0"/>
              <a:t>Total solution &amp; Services</a:t>
            </a:r>
          </a:p>
          <a:p>
            <a:pPr lvl="1"/>
            <a:r>
              <a:rPr lang="zh-TW" altLang="en-US" dirty="0"/>
              <a:t>證券期貨之交帳系統整合方案</a:t>
            </a:r>
            <a:endParaRPr lang="en-US" altLang="zh-TW" dirty="0"/>
          </a:p>
          <a:p>
            <a:pPr lvl="1"/>
            <a:r>
              <a:rPr lang="zh-TW" altLang="en-US" dirty="0"/>
              <a:t>複委託之交帳系統整合方案</a:t>
            </a:r>
            <a:endParaRPr lang="en-US" altLang="zh-TW" dirty="0"/>
          </a:p>
          <a:p>
            <a:pPr lvl="1"/>
            <a:r>
              <a:rPr lang="zh-TW" altLang="en-US" dirty="0"/>
              <a:t>證券期貨</a:t>
            </a:r>
            <a:r>
              <a:rPr lang="en-US" altLang="zh-TW" dirty="0"/>
              <a:t>(</a:t>
            </a:r>
            <a:r>
              <a:rPr lang="zh-TW" altLang="en-US" dirty="0"/>
              <a:t>交易系統、帳務結算</a:t>
            </a:r>
            <a:r>
              <a:rPr lang="en-US" altLang="zh-TW" dirty="0"/>
              <a:t>)</a:t>
            </a:r>
            <a:r>
              <a:rPr lang="zh-TW" altLang="en-US" dirty="0"/>
              <a:t>系統監控維運</a:t>
            </a:r>
            <a:endParaRPr lang="en-US" altLang="zh-TW" dirty="0"/>
          </a:p>
          <a:p>
            <a:pPr lvl="1"/>
            <a:r>
              <a:rPr lang="zh-TW" altLang="en-US" dirty="0"/>
              <a:t>資料庫系統轉置 </a:t>
            </a:r>
            <a:r>
              <a:rPr lang="en-US" altLang="zh-TW" dirty="0"/>
              <a:t>(MySQL</a:t>
            </a:r>
            <a:r>
              <a:rPr lang="zh-TW" altLang="en-US" dirty="0"/>
              <a:t>、</a:t>
            </a:r>
            <a:r>
              <a:rPr lang="en-US" altLang="zh-TW" dirty="0"/>
              <a:t>MS-SQL</a:t>
            </a:r>
            <a:r>
              <a:rPr lang="zh-TW" altLang="en-US" dirty="0"/>
              <a:t>、</a:t>
            </a:r>
            <a:r>
              <a:rPr lang="en-US" altLang="zh-TW" dirty="0"/>
              <a:t>Oracle</a:t>
            </a:r>
            <a:r>
              <a:rPr lang="zh-TW" altLang="en-US" dirty="0"/>
              <a:t>、</a:t>
            </a:r>
            <a:r>
              <a:rPr lang="en-US" altLang="zh-TW" dirty="0"/>
              <a:t>PostgreSQL)</a:t>
            </a:r>
          </a:p>
          <a:p>
            <a:pPr lvl="1"/>
            <a:r>
              <a:rPr lang="zh-TW" altLang="en-US" dirty="0"/>
              <a:t>量化交易決策系統：四大維度</a:t>
            </a:r>
            <a:r>
              <a:rPr lang="en-US" altLang="zh-TW" dirty="0"/>
              <a:t>(</a:t>
            </a:r>
            <a:r>
              <a:rPr lang="zh-TW" altLang="en-US" dirty="0"/>
              <a:t>趨勢、動能、資金、風險</a:t>
            </a:r>
            <a:r>
              <a:rPr lang="en-US" altLang="zh-TW" dirty="0"/>
              <a:t>)</a:t>
            </a:r>
            <a:r>
              <a:rPr lang="zh-TW" altLang="en-US" dirty="0"/>
              <a:t>量化分析，以數據分析呈現，讓投資人快速理解市場狀態。</a:t>
            </a:r>
            <a:endParaRPr lang="en-US" altLang="zh-TW" dirty="0"/>
          </a:p>
          <a:p>
            <a:pPr lvl="1"/>
            <a:r>
              <a:rPr lang="zh-TW" altLang="en-US" dirty="0"/>
              <a:t>程式語言現代化：轉換早期程式語言</a:t>
            </a:r>
            <a:r>
              <a:rPr lang="en-US" altLang="zh-TW" dirty="0"/>
              <a:t>(</a:t>
            </a:r>
            <a:r>
              <a:rPr lang="zh-TW" altLang="en-US" dirty="0"/>
              <a:t>如</a:t>
            </a:r>
            <a:r>
              <a:rPr lang="en-US" altLang="zh-TW" dirty="0"/>
              <a:t>Cobol)</a:t>
            </a:r>
            <a:r>
              <a:rPr lang="zh-TW" altLang="en-US" dirty="0"/>
              <a:t>到現行使用眾多</a:t>
            </a:r>
            <a:r>
              <a:rPr lang="en-US" altLang="zh-TW" dirty="0"/>
              <a:t>(</a:t>
            </a:r>
            <a:r>
              <a:rPr lang="zh-TW" altLang="en-US" dirty="0"/>
              <a:t>如</a:t>
            </a:r>
            <a:r>
              <a:rPr lang="en-US" altLang="zh-TW" dirty="0"/>
              <a:t>C#)</a:t>
            </a:r>
            <a:r>
              <a:rPr lang="zh-TW" altLang="en-US" dirty="0"/>
              <a:t>的開發語言，包含程式與業務邏輯之模組建構與驗證，以因應人才短缺和市場競爭之需要。</a:t>
            </a:r>
            <a:endParaRPr lang="en-US" altLang="zh-TW" dirty="0"/>
          </a:p>
          <a:p>
            <a:pPr lvl="1"/>
            <a:endParaRPr lang="en-US" altLang="zh-TW" dirty="0"/>
          </a:p>
          <a:p>
            <a:pPr>
              <a:defRPr/>
            </a:pPr>
            <a:endParaRPr lang="zh-TW" altLang="en-US" dirty="0"/>
          </a:p>
        </p:txBody>
      </p:sp>
      <p:sp>
        <p:nvSpPr>
          <p:cNvPr id="11268" name="投影片編號版面配置區 3">
            <a:extLst>
              <a:ext uri="{FF2B5EF4-FFF2-40B4-BE49-F238E27FC236}">
                <a16:creationId xmlns:a16="http://schemas.microsoft.com/office/drawing/2014/main" id="{42596E12-9084-32D1-8051-6058A744905F}"/>
              </a:ext>
            </a:extLst>
          </p:cNvPr>
          <p:cNvSpPr>
            <a:spLocks noGrp="1"/>
          </p:cNvSpPr>
          <p:nvPr>
            <p:ph type="sldNum" sz="quarter" idx="12"/>
          </p:nvPr>
        </p:nvSpPr>
        <p:spPr>
          <a:xfrm>
            <a:off x="10287000" y="6597650"/>
            <a:ext cx="1905000" cy="26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3"/>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4"/>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5"/>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1665AFC2-A8CC-4388-BCDE-FF5627AD5D07}" type="slidenum">
              <a:rPr lang="en-US" altLang="zh-TW" sz="1400">
                <a:latin typeface="Century Gothic" panose="020B0502020202020204" pitchFamily="34" charset="0"/>
                <a:ea typeface="標楷體" panose="03000509000000000000" pitchFamily="65" charset="-120"/>
              </a:rPr>
              <a:pPr>
                <a:spcBef>
                  <a:spcPct val="0"/>
                </a:spcBef>
                <a:buFontTx/>
                <a:buNone/>
              </a:pPr>
              <a:t>6</a:t>
            </a:fld>
            <a:endParaRPr lang="en-US" altLang="zh-TW" sz="1400">
              <a:latin typeface="Century Gothic" panose="020B0502020202020204" pitchFamily="34" charset="0"/>
              <a:ea typeface="標楷體" panose="03000509000000000000" pitchFamily="65"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B5A0D7-172E-E5A9-5389-FFCD0C0B8F21}"/>
              </a:ext>
            </a:extLst>
          </p:cNvPr>
          <p:cNvSpPr>
            <a:spLocks noGrp="1"/>
          </p:cNvSpPr>
          <p:nvPr>
            <p:ph type="title"/>
          </p:nvPr>
        </p:nvSpPr>
        <p:spPr/>
        <p:txBody>
          <a:bodyPr/>
          <a:lstStyle/>
          <a:p>
            <a:r>
              <a:rPr lang="zh-TW" altLang="en-US" dirty="0"/>
              <a:t>營運發展</a:t>
            </a:r>
            <a:r>
              <a:rPr lang="en-US" altLang="zh-TW" dirty="0"/>
              <a:t>—</a:t>
            </a:r>
            <a:r>
              <a:rPr lang="zh-TW" altLang="en-US" dirty="0"/>
              <a:t>人才培育</a:t>
            </a:r>
          </a:p>
        </p:txBody>
      </p:sp>
      <p:sp>
        <p:nvSpPr>
          <p:cNvPr id="3" name="內容版面配置區 2">
            <a:extLst>
              <a:ext uri="{FF2B5EF4-FFF2-40B4-BE49-F238E27FC236}">
                <a16:creationId xmlns:a16="http://schemas.microsoft.com/office/drawing/2014/main" id="{4AE040E9-B1CE-3ABD-A797-A19F21C403B0}"/>
              </a:ext>
            </a:extLst>
          </p:cNvPr>
          <p:cNvSpPr>
            <a:spLocks noGrp="1"/>
          </p:cNvSpPr>
          <p:nvPr>
            <p:ph idx="1"/>
          </p:nvPr>
        </p:nvSpPr>
        <p:spPr>
          <a:xfrm>
            <a:off x="838200" y="1604513"/>
            <a:ext cx="10515600" cy="4713160"/>
          </a:xfrm>
        </p:spPr>
        <p:txBody>
          <a:bodyPr>
            <a:normAutofit fontScale="85000" lnSpcReduction="20000"/>
          </a:bodyPr>
          <a:lstStyle/>
          <a:p>
            <a:r>
              <a:rPr lang="en-US" altLang="zh-TW" dirty="0"/>
              <a:t>KK</a:t>
            </a:r>
            <a:r>
              <a:rPr lang="zh-TW" altLang="en-US" dirty="0"/>
              <a:t> </a:t>
            </a:r>
            <a:r>
              <a:rPr lang="en-US" altLang="zh-TW" dirty="0"/>
              <a:t>SCHOOL</a:t>
            </a:r>
            <a:r>
              <a:rPr lang="zh-TW" altLang="en-US" dirty="0"/>
              <a:t>：</a:t>
            </a:r>
            <a:r>
              <a:rPr lang="en-US" altLang="zh-TW" dirty="0"/>
              <a:t>2023</a:t>
            </a:r>
            <a:r>
              <a:rPr lang="zh-TW" altLang="en-US" dirty="0"/>
              <a:t>年</a:t>
            </a:r>
            <a:r>
              <a:rPr lang="en-US" altLang="zh-TW" dirty="0"/>
              <a:t>4</a:t>
            </a:r>
            <a:r>
              <a:rPr lang="zh-TW" altLang="en-US" dirty="0"/>
              <a:t>月成立</a:t>
            </a:r>
            <a:endParaRPr lang="en-US" altLang="zh-TW" dirty="0"/>
          </a:p>
          <a:p>
            <a:r>
              <a:rPr lang="zh-TW" altLang="en-US" dirty="0"/>
              <a:t>宗旨：培養金融產業技術開發與系統維運所需人才</a:t>
            </a:r>
            <a:endParaRPr lang="en-US" altLang="zh-TW" dirty="0"/>
          </a:p>
          <a:p>
            <a:r>
              <a:rPr lang="zh-TW" altLang="en-US" dirty="0"/>
              <a:t>產官學合作：</a:t>
            </a:r>
            <a:endParaRPr lang="en-US" altLang="zh-TW" dirty="0"/>
          </a:p>
          <a:p>
            <a:pPr lvl="1"/>
            <a:r>
              <a:rPr lang="zh-TW" altLang="en-US" dirty="0"/>
              <a:t>數發部數位發展署、電腦公會</a:t>
            </a:r>
            <a:endParaRPr lang="en-US" altLang="zh-TW" dirty="0"/>
          </a:p>
          <a:p>
            <a:pPr lvl="2"/>
            <a:r>
              <a:rPr lang="zh-TW" altLang="en-US" dirty="0"/>
              <a:t>第一屆</a:t>
            </a:r>
            <a:r>
              <a:rPr lang="en-US" altLang="zh-TW" dirty="0"/>
              <a:t>AI</a:t>
            </a:r>
            <a:r>
              <a:rPr lang="zh-TW" altLang="en-US" dirty="0"/>
              <a:t>實戰、第六屆</a:t>
            </a:r>
            <a:r>
              <a:rPr lang="en-US" altLang="zh-TW" dirty="0"/>
              <a:t>T</a:t>
            </a:r>
            <a:r>
              <a:rPr lang="zh-TW" altLang="en-US" dirty="0"/>
              <a:t>大使</a:t>
            </a:r>
            <a:r>
              <a:rPr lang="en-US" altLang="zh-TW" dirty="0"/>
              <a:t>(</a:t>
            </a:r>
            <a:r>
              <a:rPr lang="zh-TW" altLang="en-US" dirty="0"/>
              <a:t>程式開發養成</a:t>
            </a:r>
            <a:r>
              <a:rPr lang="en-US" altLang="zh-TW" dirty="0"/>
              <a:t>)</a:t>
            </a:r>
            <a:r>
              <a:rPr lang="zh-TW" altLang="en-US" dirty="0"/>
              <a:t>；第一屆、第二屆 以戰代訓</a:t>
            </a:r>
            <a:r>
              <a:rPr lang="en-US" altLang="zh-TW" dirty="0"/>
              <a:t>(</a:t>
            </a:r>
            <a:r>
              <a:rPr lang="zh-TW" altLang="en-US" dirty="0"/>
              <a:t>維運</a:t>
            </a:r>
            <a:r>
              <a:rPr lang="en-US" altLang="zh-TW" dirty="0"/>
              <a:t>)</a:t>
            </a:r>
          </a:p>
          <a:p>
            <a:pPr lvl="1"/>
            <a:r>
              <a:rPr lang="zh-TW" altLang="en-US" dirty="0"/>
              <a:t>大學：</a:t>
            </a:r>
            <a:endParaRPr lang="en-US" altLang="zh-TW" dirty="0"/>
          </a:p>
          <a:p>
            <a:pPr lvl="2"/>
            <a:r>
              <a:rPr lang="zh-TW" altLang="en-US" dirty="0"/>
              <a:t>金融科技職場實務</a:t>
            </a:r>
            <a:r>
              <a:rPr lang="en-US" altLang="zh-TW" dirty="0"/>
              <a:t>(</a:t>
            </a:r>
            <a:r>
              <a:rPr lang="zh-TW" altLang="en-US" dirty="0"/>
              <a:t>中正</a:t>
            </a:r>
            <a:r>
              <a:rPr lang="en-US" altLang="zh-TW" dirty="0"/>
              <a:t>)</a:t>
            </a:r>
          </a:p>
          <a:p>
            <a:pPr lvl="2"/>
            <a:r>
              <a:rPr lang="zh-TW" altLang="en-US" dirty="0"/>
              <a:t>量子計算與人工智慧之金融優化平台</a:t>
            </a:r>
            <a:r>
              <a:rPr lang="en-US" altLang="zh-TW" dirty="0"/>
              <a:t>(</a:t>
            </a:r>
            <a:r>
              <a:rPr lang="zh-TW" altLang="en-US" dirty="0"/>
              <a:t>中原、長庚、雲科大</a:t>
            </a:r>
            <a:r>
              <a:rPr lang="en-US" altLang="zh-TW" dirty="0"/>
              <a:t>)</a:t>
            </a:r>
          </a:p>
          <a:p>
            <a:pPr lvl="2"/>
            <a:r>
              <a:rPr lang="en-US" altLang="zh-TW" sz="1800" dirty="0" err="1">
                <a:effectLst/>
                <a:latin typeface="微軟正黑體" panose="020B0604030504040204" pitchFamily="34" charset="-120"/>
                <a:cs typeface="新細明體" panose="02020500000000000000" pitchFamily="18" charset="-120"/>
              </a:rPr>
              <a:t>iPAS</a:t>
            </a:r>
            <a:r>
              <a:rPr lang="en-US" altLang="zh-TW" sz="1800" dirty="0">
                <a:effectLst/>
                <a:latin typeface="微軟正黑體" panose="020B0604030504040204" pitchFamily="34" charset="-120"/>
                <a:cs typeface="新細明體" panose="02020500000000000000" pitchFamily="18" charset="-120"/>
              </a:rPr>
              <a:t> </a:t>
            </a:r>
            <a:r>
              <a:rPr lang="zh-TW" altLang="zh-TW" sz="1800" dirty="0">
                <a:effectLst/>
                <a:ea typeface="微軟正黑體" panose="020B0604030504040204" pitchFamily="34" charset="-120"/>
                <a:cs typeface="新細明體" panose="02020500000000000000" pitchFamily="18" charset="-120"/>
              </a:rPr>
              <a:t>淨零碳規劃管理師課程</a:t>
            </a:r>
            <a:r>
              <a:rPr lang="en-US" altLang="zh-TW" sz="1800" dirty="0">
                <a:effectLst/>
                <a:ea typeface="微軟正黑體" panose="020B0604030504040204" pitchFamily="34" charset="-120"/>
                <a:cs typeface="新細明體" panose="02020500000000000000" pitchFamily="18" charset="-120"/>
              </a:rPr>
              <a:t>(</a:t>
            </a:r>
            <a:r>
              <a:rPr lang="zh-TW" altLang="en-US" sz="1800" dirty="0">
                <a:effectLst/>
                <a:ea typeface="微軟正黑體" panose="020B0604030504040204" pitchFamily="34" charset="-120"/>
                <a:cs typeface="新細明體" panose="02020500000000000000" pitchFamily="18" charset="-120"/>
              </a:rPr>
              <a:t>嘉大</a:t>
            </a:r>
            <a:r>
              <a:rPr lang="en-US" altLang="zh-TW" sz="1800" dirty="0">
                <a:effectLst/>
                <a:ea typeface="微軟正黑體" panose="020B0604030504040204" pitchFamily="34" charset="-120"/>
                <a:cs typeface="新細明體" panose="02020500000000000000" pitchFamily="18" charset="-120"/>
              </a:rPr>
              <a:t>)</a:t>
            </a:r>
          </a:p>
          <a:p>
            <a:pPr lvl="2"/>
            <a:r>
              <a:rPr lang="zh-TW" altLang="en-US" dirty="0"/>
              <a:t>社團活動：藉由程式交易研究社團推動企業參訪</a:t>
            </a:r>
            <a:r>
              <a:rPr lang="en-US" altLang="zh-TW" dirty="0"/>
              <a:t>(</a:t>
            </a:r>
            <a:r>
              <a:rPr lang="zh-TW" altLang="en-US" dirty="0"/>
              <a:t>淡江、致理</a:t>
            </a:r>
            <a:r>
              <a:rPr lang="en-US" altLang="zh-TW" dirty="0"/>
              <a:t>)</a:t>
            </a:r>
          </a:p>
          <a:p>
            <a:pPr lvl="1"/>
            <a:r>
              <a:rPr lang="zh-TW" altLang="en-US" dirty="0"/>
              <a:t>金融機構：</a:t>
            </a:r>
            <a:endParaRPr lang="en-US" altLang="zh-TW" dirty="0"/>
          </a:p>
          <a:p>
            <a:pPr lvl="2"/>
            <a:r>
              <a:rPr lang="zh-TW" altLang="en-US" dirty="0"/>
              <a:t>永豐期參訪</a:t>
            </a:r>
            <a:r>
              <a:rPr lang="en-US" altLang="zh-TW" dirty="0"/>
              <a:t>(AI</a:t>
            </a:r>
            <a:r>
              <a:rPr lang="zh-TW" altLang="en-US" dirty="0"/>
              <a:t>實戰</a:t>
            </a:r>
            <a:r>
              <a:rPr lang="en-US" altLang="zh-TW" dirty="0"/>
              <a:t>)</a:t>
            </a:r>
          </a:p>
          <a:p>
            <a:r>
              <a:rPr lang="zh-TW" altLang="en-US" dirty="0"/>
              <a:t>培育人數：</a:t>
            </a:r>
            <a:endParaRPr lang="en-US" altLang="zh-TW" dirty="0"/>
          </a:p>
          <a:p>
            <a:pPr lvl="1"/>
            <a:r>
              <a:rPr lang="zh-TW" altLang="en-US" dirty="0"/>
              <a:t>軟體開發</a:t>
            </a:r>
            <a:r>
              <a:rPr lang="en-US" altLang="zh-TW" dirty="0"/>
              <a:t>(18</a:t>
            </a:r>
            <a:r>
              <a:rPr lang="zh-TW" altLang="en-US" dirty="0"/>
              <a:t>人</a:t>
            </a:r>
            <a:r>
              <a:rPr lang="en-US" altLang="zh-TW" dirty="0"/>
              <a:t>)</a:t>
            </a:r>
            <a:r>
              <a:rPr lang="zh-TW" altLang="en-US" dirty="0"/>
              <a:t>、系統維運</a:t>
            </a:r>
            <a:r>
              <a:rPr lang="en-US" altLang="zh-TW" dirty="0"/>
              <a:t>(13</a:t>
            </a:r>
            <a:r>
              <a:rPr lang="zh-TW" altLang="en-US" dirty="0"/>
              <a:t>人</a:t>
            </a:r>
            <a:r>
              <a:rPr lang="en-US" altLang="zh-TW" dirty="0"/>
              <a:t>)</a:t>
            </a:r>
            <a:r>
              <a:rPr lang="zh-TW" altLang="en-US" dirty="0"/>
              <a:t>、專案管理</a:t>
            </a:r>
            <a:r>
              <a:rPr lang="en-US" altLang="zh-TW" dirty="0"/>
              <a:t>(5</a:t>
            </a:r>
            <a:r>
              <a:rPr lang="zh-TW" altLang="en-US" dirty="0"/>
              <a:t>人</a:t>
            </a:r>
            <a:r>
              <a:rPr lang="en-US" altLang="zh-TW" dirty="0"/>
              <a:t>)</a:t>
            </a:r>
            <a:r>
              <a:rPr lang="zh-TW" altLang="en-US" dirty="0"/>
              <a:t>、</a:t>
            </a:r>
            <a:r>
              <a:rPr lang="en-US" altLang="zh-TW" dirty="0"/>
              <a:t>AI</a:t>
            </a:r>
            <a:r>
              <a:rPr lang="zh-TW" altLang="en-US" dirty="0"/>
              <a:t>金融</a:t>
            </a:r>
            <a:r>
              <a:rPr lang="en-US" altLang="zh-TW" dirty="0"/>
              <a:t>(8</a:t>
            </a:r>
            <a:r>
              <a:rPr lang="zh-TW" altLang="en-US" dirty="0"/>
              <a:t>人</a:t>
            </a:r>
            <a:r>
              <a:rPr lang="en-US" altLang="zh-TW" dirty="0"/>
              <a:t>)</a:t>
            </a:r>
          </a:p>
          <a:p>
            <a:pPr lvl="1"/>
            <a:endParaRPr lang="en-US" altLang="zh-TW" dirty="0"/>
          </a:p>
          <a:p>
            <a:pPr marL="0" indent="0">
              <a:buNone/>
            </a:pPr>
            <a:endParaRPr lang="en-US" altLang="zh-TW" dirty="0"/>
          </a:p>
          <a:p>
            <a:pPr lvl="1"/>
            <a:endParaRPr lang="en-US" altLang="zh-TW" dirty="0"/>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0B2849A1-D7CC-8EFA-582F-185DF0A38CE4}"/>
              </a:ext>
            </a:extLst>
          </p:cNvPr>
          <p:cNvSpPr>
            <a:spLocks noGrp="1"/>
          </p:cNvSpPr>
          <p:nvPr>
            <p:ph type="sldNum" sz="quarter" idx="12"/>
          </p:nvPr>
        </p:nvSpPr>
        <p:spPr/>
        <p:txBody>
          <a:bodyPr/>
          <a:lstStyle/>
          <a:p>
            <a:fld id="{B46E3AC6-A675-4D54-BBBE-F856B9A18570}" type="slidenum">
              <a:rPr lang="zh-TW" altLang="en-US" smtClean="0"/>
              <a:pPr/>
              <a:t>7</a:t>
            </a:fld>
            <a:endParaRPr lang="zh-TW" altLang="en-US" dirty="0"/>
          </a:p>
        </p:txBody>
      </p:sp>
    </p:spTree>
    <p:extLst>
      <p:ext uri="{BB962C8B-B14F-4D97-AF65-F5344CB8AC3E}">
        <p14:creationId xmlns:p14="http://schemas.microsoft.com/office/powerpoint/2010/main" val="81620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B10880AA-9A9D-DB1D-C3B6-3D14ADBF2BF4}"/>
              </a:ext>
            </a:extLst>
          </p:cNvPr>
          <p:cNvSpPr>
            <a:spLocks noGrp="1" noChangeArrowheads="1"/>
          </p:cNvSpPr>
          <p:nvPr>
            <p:ph type="title"/>
          </p:nvPr>
        </p:nvSpPr>
        <p:spPr/>
        <p:txBody>
          <a:bodyPr/>
          <a:lstStyle/>
          <a:p>
            <a:r>
              <a:rPr lang="zh-TW" altLang="en-US"/>
              <a:t>營運發展</a:t>
            </a:r>
            <a:r>
              <a:rPr lang="en-US" altLang="zh-TW"/>
              <a:t>—</a:t>
            </a:r>
            <a:r>
              <a:rPr lang="zh-TW" altLang="en-US"/>
              <a:t>客戶基礎</a:t>
            </a:r>
          </a:p>
        </p:txBody>
      </p:sp>
      <p:sp>
        <p:nvSpPr>
          <p:cNvPr id="3" name="內容版面配置區 2">
            <a:extLst>
              <a:ext uri="{FF2B5EF4-FFF2-40B4-BE49-F238E27FC236}">
                <a16:creationId xmlns:a16="http://schemas.microsoft.com/office/drawing/2014/main" id="{3EBD459F-92E8-3DC2-5CA3-04E92C536AB4}"/>
              </a:ext>
            </a:extLst>
          </p:cNvPr>
          <p:cNvSpPr>
            <a:spLocks noGrp="1"/>
          </p:cNvSpPr>
          <p:nvPr>
            <p:ph idx="1"/>
          </p:nvPr>
        </p:nvSpPr>
        <p:spPr/>
        <p:txBody>
          <a:bodyPr>
            <a:normAutofit/>
          </a:bodyPr>
          <a:lstStyle/>
          <a:p>
            <a:pPr>
              <a:defRPr/>
            </a:pPr>
            <a:r>
              <a:rPr lang="zh-TW" altLang="en-US" sz="3200" dirty="0"/>
              <a:t>法人機構</a:t>
            </a:r>
            <a:endParaRPr lang="en-US" altLang="zh-TW" sz="3200" dirty="0"/>
          </a:p>
          <a:p>
            <a:pPr lvl="1">
              <a:defRPr/>
            </a:pPr>
            <a:r>
              <a:rPr lang="zh-TW" altLang="en-US" sz="2800" dirty="0"/>
              <a:t>國內券商銀行 </a:t>
            </a:r>
            <a:r>
              <a:rPr lang="en-US" altLang="zh-TW" sz="2800" dirty="0"/>
              <a:t>(21</a:t>
            </a:r>
            <a:r>
              <a:rPr lang="zh-TW" altLang="en-US" sz="2800" dirty="0"/>
              <a:t>家</a:t>
            </a:r>
            <a:r>
              <a:rPr lang="en-US" altLang="zh-TW" sz="2800" dirty="0"/>
              <a:t>)</a:t>
            </a:r>
            <a:endParaRPr lang="zh-TW" altLang="en-US" sz="2800" dirty="0"/>
          </a:p>
          <a:p>
            <a:pPr lvl="1">
              <a:defRPr/>
            </a:pPr>
            <a:r>
              <a:rPr lang="zh-TW" altLang="en-US" sz="2800" dirty="0"/>
              <a:t>國外金融機構 </a:t>
            </a:r>
            <a:r>
              <a:rPr lang="en-US" altLang="zh-TW" sz="2800" dirty="0"/>
              <a:t>(11</a:t>
            </a:r>
            <a:r>
              <a:rPr lang="zh-TW" altLang="en-US" sz="2800" dirty="0"/>
              <a:t>家</a:t>
            </a:r>
            <a:r>
              <a:rPr lang="en-US" altLang="zh-TW" sz="2800" dirty="0"/>
              <a:t>)</a:t>
            </a:r>
          </a:p>
          <a:p>
            <a:pPr>
              <a:defRPr/>
            </a:pPr>
            <a:r>
              <a:rPr lang="zh-TW" altLang="en-US" sz="3200" dirty="0"/>
              <a:t>終端用戶</a:t>
            </a:r>
            <a:endParaRPr lang="en-US" altLang="zh-TW" sz="3200" dirty="0"/>
          </a:p>
          <a:p>
            <a:pPr lvl="1">
              <a:defRPr/>
            </a:pPr>
            <a:r>
              <a:rPr lang="en-US" altLang="zh-TW" sz="2800" dirty="0"/>
              <a:t>MC</a:t>
            </a:r>
            <a:r>
              <a:rPr lang="zh-TW" altLang="en-US" sz="2800" dirty="0"/>
              <a:t>：會員數超過</a:t>
            </a:r>
            <a:r>
              <a:rPr lang="en-US" altLang="zh-TW" sz="2800" dirty="0"/>
              <a:t>3</a:t>
            </a:r>
            <a:r>
              <a:rPr lang="zh-TW" altLang="en-US" sz="2800" dirty="0"/>
              <a:t>萬</a:t>
            </a:r>
            <a:r>
              <a:rPr lang="en-US" altLang="zh-TW" sz="2800" dirty="0"/>
              <a:t>9</a:t>
            </a:r>
            <a:r>
              <a:rPr lang="zh-TW" altLang="en-US" sz="2800" dirty="0"/>
              <a:t>千人</a:t>
            </a:r>
            <a:endParaRPr lang="en-US" altLang="zh-TW" sz="2800" dirty="0"/>
          </a:p>
          <a:p>
            <a:pPr lvl="1">
              <a:defRPr/>
            </a:pPr>
            <a:r>
              <a:rPr lang="en-US" altLang="zh-TW" sz="2800" dirty="0"/>
              <a:t>App</a:t>
            </a:r>
            <a:r>
              <a:rPr lang="zh-TW" altLang="en-US" sz="2800" dirty="0"/>
              <a:t>：下載次數超過百萬人次</a:t>
            </a:r>
            <a:endParaRPr lang="zh-TW" altLang="en-US" dirty="0"/>
          </a:p>
        </p:txBody>
      </p:sp>
      <p:sp>
        <p:nvSpPr>
          <p:cNvPr id="12292" name="投影片編號版面配置區 3">
            <a:extLst>
              <a:ext uri="{FF2B5EF4-FFF2-40B4-BE49-F238E27FC236}">
                <a16:creationId xmlns:a16="http://schemas.microsoft.com/office/drawing/2014/main" id="{2D4CF9A4-62CD-9152-1521-FDB9BF846B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3"/>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4"/>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5"/>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61344E33-2C2A-4F46-A51E-ADA179168D2B}" type="slidenum">
              <a:rPr lang="en-US" altLang="zh-TW" sz="1400">
                <a:latin typeface="Century Gothic" panose="020B0502020202020204" pitchFamily="34" charset="0"/>
                <a:ea typeface="標楷體" panose="03000509000000000000" pitchFamily="65" charset="-120"/>
              </a:rPr>
              <a:pPr>
                <a:spcBef>
                  <a:spcPct val="0"/>
                </a:spcBef>
                <a:buFontTx/>
                <a:buNone/>
              </a:pPr>
              <a:t>8</a:t>
            </a:fld>
            <a:endParaRPr lang="en-US" altLang="zh-TW" sz="1400">
              <a:latin typeface="Century Gothic" panose="020B0502020202020204" pitchFamily="34" charset="0"/>
              <a:ea typeface="標楷體" panose="03000509000000000000" pitchFamily="65"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a:extLst>
              <a:ext uri="{FF2B5EF4-FFF2-40B4-BE49-F238E27FC236}">
                <a16:creationId xmlns:a16="http://schemas.microsoft.com/office/drawing/2014/main" id="{6909A723-2F8C-BBEE-393F-D9FECA14AABA}"/>
              </a:ext>
            </a:extLst>
          </p:cNvPr>
          <p:cNvSpPr>
            <a:spLocks noGrp="1" noChangeArrowheads="1"/>
          </p:cNvSpPr>
          <p:nvPr>
            <p:ph type="title"/>
          </p:nvPr>
        </p:nvSpPr>
        <p:spPr/>
        <p:txBody>
          <a:bodyPr/>
          <a:lstStyle/>
          <a:p>
            <a:r>
              <a:rPr lang="zh-TW" altLang="en-US"/>
              <a:t>財務績效</a:t>
            </a:r>
            <a:r>
              <a:rPr lang="en-US" altLang="zh-TW"/>
              <a:t>—</a:t>
            </a:r>
            <a:r>
              <a:rPr lang="zh-TW" altLang="en-US"/>
              <a:t>近五年營運概況</a:t>
            </a:r>
          </a:p>
        </p:txBody>
      </p:sp>
      <p:sp>
        <p:nvSpPr>
          <p:cNvPr id="14339" name="投影片編號版面配置區 3">
            <a:extLst>
              <a:ext uri="{FF2B5EF4-FFF2-40B4-BE49-F238E27FC236}">
                <a16:creationId xmlns:a16="http://schemas.microsoft.com/office/drawing/2014/main" id="{E4AB5BE5-560B-9E4A-2F6F-5D8AE5C894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4"/>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5"/>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6"/>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5C1B520A-02A4-4AC7-B43F-DADF3226205B}" type="slidenum">
              <a:rPr lang="en-US" altLang="zh-TW" sz="1400">
                <a:latin typeface="Century Gothic" panose="020B0502020202020204" pitchFamily="34" charset="0"/>
                <a:ea typeface="標楷體" panose="03000509000000000000" pitchFamily="65" charset="-120"/>
              </a:rPr>
              <a:pPr>
                <a:spcBef>
                  <a:spcPct val="0"/>
                </a:spcBef>
                <a:buFontTx/>
                <a:buNone/>
              </a:pPr>
              <a:t>9</a:t>
            </a:fld>
            <a:endParaRPr lang="en-US" altLang="zh-TW" sz="1400">
              <a:latin typeface="Century Gothic" panose="020B0502020202020204" pitchFamily="34" charset="0"/>
              <a:ea typeface="標楷體" panose="03000509000000000000" pitchFamily="65" charset="-120"/>
            </a:endParaRPr>
          </a:p>
        </p:txBody>
      </p:sp>
      <p:graphicFrame>
        <p:nvGraphicFramePr>
          <p:cNvPr id="10" name="內容版面配置區 9">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4283947207"/>
              </p:ext>
            </p:extLst>
          </p:nvPr>
        </p:nvGraphicFramePr>
        <p:xfrm>
          <a:off x="838200" y="1488962"/>
          <a:ext cx="10515600" cy="45720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3636</TotalTime>
  <Words>1350</Words>
  <Application>Microsoft Office PowerPoint</Application>
  <PresentationFormat>寬螢幕</PresentationFormat>
  <Paragraphs>213</Paragraphs>
  <Slides>15</Slides>
  <Notes>8</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15</vt:i4>
      </vt:variant>
    </vt:vector>
  </HeadingPairs>
  <TitlesOfParts>
    <vt:vector size="24" baseType="lpstr">
      <vt:lpstr>Helios Bold</vt:lpstr>
      <vt:lpstr>微軟正黑體</vt:lpstr>
      <vt:lpstr>新細明體</vt:lpstr>
      <vt:lpstr>Aptos</vt:lpstr>
      <vt:lpstr>Arial</vt:lpstr>
      <vt:lpstr>Century Gothic</vt:lpstr>
      <vt:lpstr>Roboto</vt:lpstr>
      <vt:lpstr>Times New Roman</vt:lpstr>
      <vt:lpstr>Office 佈景主題</vt:lpstr>
      <vt:lpstr>凱衛資訊股份有限公司 法人說明會</vt:lpstr>
      <vt:lpstr>免責聲明</vt:lpstr>
      <vt:lpstr>PowerPoint 簡報</vt:lpstr>
      <vt:lpstr>公司概況</vt:lpstr>
      <vt:lpstr>營運發展—產品與服務</vt:lpstr>
      <vt:lpstr>營運發展—產品與服務(續)</vt:lpstr>
      <vt:lpstr>營運發展—人才培育</vt:lpstr>
      <vt:lpstr>營運發展—客戶基礎</vt:lpstr>
      <vt:lpstr>財務績效—近五年營運概況</vt:lpstr>
      <vt:lpstr>財務績效—近五年獲利</vt:lpstr>
      <vt:lpstr>財務績效—綜合損益表</vt:lpstr>
      <vt:lpstr>財務績效—資產負債表</vt:lpstr>
      <vt:lpstr>財務績效—現金流量表</vt:lpstr>
      <vt:lpstr>未來展望</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0838</dc:creator>
  <cp:lastModifiedBy>0838</cp:lastModifiedBy>
  <cp:revision>103</cp:revision>
  <dcterms:created xsi:type="dcterms:W3CDTF">2026-01-14T00:21:31Z</dcterms:created>
  <dcterms:modified xsi:type="dcterms:W3CDTF">2026-03-11T06:51:11Z</dcterms:modified>
</cp:coreProperties>
</file>