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554" r:id="rId3"/>
    <p:sldId id="1197" r:id="rId4"/>
    <p:sldId id="1215" r:id="rId5"/>
    <p:sldId id="555" r:id="rId6"/>
    <p:sldId id="566" r:id="rId7"/>
    <p:sldId id="1219" r:id="rId8"/>
    <p:sldId id="565" r:id="rId9"/>
    <p:sldId id="1220" r:id="rId10"/>
    <p:sldId id="567" r:id="rId11"/>
    <p:sldId id="568" r:id="rId12"/>
    <p:sldId id="1221" r:id="rId13"/>
    <p:sldId id="1222" r:id="rId14"/>
    <p:sldId id="560" r:id="rId15"/>
    <p:sldId id="274" r:id="rId16"/>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8850" autoAdjust="0"/>
  </p:normalViewPr>
  <p:slideViewPr>
    <p:cSldViewPr snapToGrid="0">
      <p:cViewPr varScale="1">
        <p:scale>
          <a:sx n="98" d="100"/>
          <a:sy n="98" d="100"/>
        </p:scale>
        <p:origin x="1980"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D:\KWay\_2026-03-13_&#33775;&#21335;&#27704;&#26124;&#20043;2026&#26149;&#23395;&#35542;&#22727;\115.03.13(&#20116;)%20114&#24180;&#24230;&#27861;&#35498;&#26371;&#36001;&#21209;&#36039;&#26009;_Fion_115.03.10_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KWay\_2026-03-13_&#33775;&#21335;&#27704;&#26124;&#20043;2026&#26149;&#23395;&#35542;&#22727;\115.03.13(&#20116;)%20114&#24180;&#24230;&#27861;&#35498;&#26371;&#36001;&#21209;&#36039;&#26009;_Fion_115.03.10_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defRPr>
            </a:pPr>
            <a:r>
              <a:rPr lang="en-US" altLang="zh-TW" sz="2000" dirty="0"/>
              <a:t>Operating</a:t>
            </a:r>
            <a:r>
              <a:rPr lang="en-US" altLang="zh-TW" sz="2000" baseline="0" dirty="0"/>
              <a:t> Revenue in the past five years</a:t>
            </a:r>
            <a:endParaRPr lang="zh-TW" altLang="zh-TW" sz="2000" dirty="0"/>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defRPr>
          </a:pPr>
          <a:endParaRPr lang="zh-TW"/>
        </a:p>
      </c:txPr>
    </c:title>
    <c:autoTitleDeleted val="0"/>
    <c:plotArea>
      <c:layout/>
      <c:barChart>
        <c:barDir val="col"/>
        <c:grouping val="clustered"/>
        <c:varyColors val="0"/>
        <c:ser>
          <c:idx val="0"/>
          <c:order val="0"/>
          <c:tx>
            <c:v>Revenue(NTD1000)</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'近五年營運概況(五期比較)'!$E$2:$I$2</c:f>
              <c:numCache>
                <c:formatCode>yyyy</c:formatCode>
                <c:ptCount val="5"/>
                <c:pt idx="0">
                  <c:v>44197</c:v>
                </c:pt>
                <c:pt idx="1">
                  <c:v>44562</c:v>
                </c:pt>
                <c:pt idx="2">
                  <c:v>44927</c:v>
                </c:pt>
                <c:pt idx="3">
                  <c:v>45292</c:v>
                </c:pt>
                <c:pt idx="4">
                  <c:v>45658</c:v>
                </c:pt>
              </c:numCache>
            </c:numRef>
          </c:cat>
          <c:val>
            <c:numRef>
              <c:f>'近五年營運概況(五期比較)'!$E$3:$I$3</c:f>
              <c:numCache>
                <c:formatCode>_-* #,##0_-;\-* #,##0_-;_-* "-"??_-;_-@_-</c:formatCode>
                <c:ptCount val="5"/>
                <c:pt idx="0">
                  <c:v>225208</c:v>
                </c:pt>
                <c:pt idx="1">
                  <c:v>227368</c:v>
                </c:pt>
                <c:pt idx="2">
                  <c:v>227357</c:v>
                </c:pt>
                <c:pt idx="3">
                  <c:v>270433</c:v>
                </c:pt>
                <c:pt idx="4">
                  <c:v>304597</c:v>
                </c:pt>
              </c:numCache>
            </c:numRef>
          </c:val>
          <c:extLst>
            <c:ext xmlns:c16="http://schemas.microsoft.com/office/drawing/2014/chart" uri="{C3380CC4-5D6E-409C-BE32-E72D297353CC}">
              <c16:uniqueId val="{00000000-F17D-48D5-8109-A50826CD8E9B}"/>
            </c:ext>
          </c:extLst>
        </c:ser>
        <c:dLbls>
          <c:showLegendKey val="0"/>
          <c:showVal val="0"/>
          <c:showCatName val="0"/>
          <c:showSerName val="0"/>
          <c:showPercent val="0"/>
          <c:showBubbleSize val="0"/>
        </c:dLbls>
        <c:gapWidth val="219"/>
        <c:overlap val="-27"/>
        <c:axId val="-927346672"/>
        <c:axId val="-927351568"/>
      </c:barChart>
      <c:lineChart>
        <c:grouping val="standard"/>
        <c:varyColors val="0"/>
        <c:ser>
          <c:idx val="1"/>
          <c:order val="1"/>
          <c:tx>
            <c:v>EPS(NTD1)</c:v>
          </c:tx>
          <c:spPr>
            <a:ln w="28575" cap="rnd">
              <a:solidFill>
                <a:schemeClr val="accent2"/>
              </a:solidFill>
              <a:round/>
            </a:ln>
            <a:effectLst/>
          </c:spPr>
          <c:marker>
            <c:symbol val="none"/>
          </c:marker>
          <c:dLbls>
            <c:spPr>
              <a:solidFill>
                <a:schemeClr val="accent4">
                  <a:lumMod val="20000"/>
                  <a:lumOff val="80000"/>
                </a:schemeClr>
              </a:solid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'近五年營運概況(五期比較)'!$E$2:$I$2</c:f>
              <c:numCache>
                <c:formatCode>yyyy</c:formatCode>
                <c:ptCount val="5"/>
                <c:pt idx="0">
                  <c:v>44197</c:v>
                </c:pt>
                <c:pt idx="1">
                  <c:v>44562</c:v>
                </c:pt>
                <c:pt idx="2">
                  <c:v>44927</c:v>
                </c:pt>
                <c:pt idx="3">
                  <c:v>45292</c:v>
                </c:pt>
                <c:pt idx="4">
                  <c:v>45658</c:v>
                </c:pt>
              </c:numCache>
            </c:numRef>
          </c:cat>
          <c:val>
            <c:numRef>
              <c:f>'近五年營運概況(五期比較)'!$E$4:$I$4</c:f>
              <c:numCache>
                <c:formatCode>#,##0.00_);[Red]\(#,##0.00\)</c:formatCode>
                <c:ptCount val="5"/>
                <c:pt idx="0">
                  <c:v>1.56</c:v>
                </c:pt>
                <c:pt idx="1">
                  <c:v>0.56000000000000005</c:v>
                </c:pt>
                <c:pt idx="2">
                  <c:v>2.44</c:v>
                </c:pt>
                <c:pt idx="3">
                  <c:v>2.25</c:v>
                </c:pt>
                <c:pt idx="4">
                  <c:v>-0.06</c:v>
                </c:pt>
              </c:numCache>
            </c:numRef>
          </c:val>
          <c:smooth val="0"/>
          <c:extLst>
            <c:ext xmlns:c16="http://schemas.microsoft.com/office/drawing/2014/chart" uri="{C3380CC4-5D6E-409C-BE32-E72D297353CC}">
              <c16:uniqueId val="{00000001-F17D-48D5-8109-A50826CD8E9B}"/>
            </c:ext>
          </c:extLst>
        </c:ser>
        <c:dLbls>
          <c:showLegendKey val="0"/>
          <c:showVal val="0"/>
          <c:showCatName val="0"/>
          <c:showSerName val="0"/>
          <c:showPercent val="0"/>
          <c:showBubbleSize val="0"/>
        </c:dLbls>
        <c:marker val="1"/>
        <c:smooth val="0"/>
        <c:axId val="-927349936"/>
        <c:axId val="-927351024"/>
      </c:lineChart>
      <c:dateAx>
        <c:axId val="-927346672"/>
        <c:scaling>
          <c:orientation val="minMax"/>
        </c:scaling>
        <c:delete val="0"/>
        <c:axPos val="b"/>
        <c:numFmt formatCode="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crossAx val="-927351568"/>
        <c:crosses val="autoZero"/>
        <c:auto val="1"/>
        <c:lblOffset val="100"/>
        <c:baseTimeUnit val="years"/>
      </c:dateAx>
      <c:valAx>
        <c:axId val="-927351568"/>
        <c:scaling>
          <c:orientation val="minMax"/>
          <c:max val="350000"/>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crossAx val="-927346672"/>
        <c:crossesAt val="44197"/>
        <c:crossBetween val="between"/>
        <c:majorUnit val="50000"/>
      </c:valAx>
      <c:valAx>
        <c:axId val="-927351024"/>
        <c:scaling>
          <c:orientation val="minMax"/>
          <c:max val="4.5"/>
        </c:scaling>
        <c:delete val="0"/>
        <c:axPos val="r"/>
        <c:numFmt formatCode="#,##0.00_);[Red]\(#,##0.00\)"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crossAx val="-927349936"/>
        <c:crosses val="max"/>
        <c:crossBetween val="between"/>
        <c:majorUnit val="0.5"/>
      </c:valAx>
      <c:dateAx>
        <c:axId val="-927349936"/>
        <c:scaling>
          <c:orientation val="minMax"/>
        </c:scaling>
        <c:delete val="1"/>
        <c:axPos val="b"/>
        <c:numFmt formatCode="yyyy" sourceLinked="1"/>
        <c:majorTickMark val="out"/>
        <c:minorTickMark val="none"/>
        <c:tickLblPos val="nextTo"/>
        <c:crossAx val="-927351024"/>
        <c:crosses val="autoZero"/>
        <c:auto val="1"/>
        <c:lblOffset val="100"/>
        <c:baseTimeUnit val="years"/>
      </c:date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defRPr>
          </a:pPr>
          <a:endParaRPr lang="zh-TW"/>
        </a:p>
      </c:txPr>
    </c:legend>
    <c:plotVisOnly val="1"/>
    <c:dispBlanksAs val="gap"/>
    <c:showDLblsOverMax val="0"/>
  </c:chart>
  <c:spPr>
    <a:noFill/>
    <a:ln>
      <a:noFill/>
    </a:ln>
    <a:effectLst/>
  </c:spPr>
  <c:txPr>
    <a:bodyPr/>
    <a:lstStyle/>
    <a:p>
      <a:pPr>
        <a:defRPr b="1">
          <a:latin typeface="Times New Roman" panose="02020603050405020304" pitchFamily="18" charset="0"/>
          <a:ea typeface="標楷體" panose="03000509000000000000" pitchFamily="65" charset="-120"/>
          <a:cs typeface="Times New Roman" panose="02020603050405020304" pitchFamily="18" charset="0"/>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defRPr>
            </a:pPr>
            <a:r>
              <a:rPr lang="en-US" altLang="zh-TW" sz="2000" dirty="0"/>
              <a:t>Profit performance</a:t>
            </a:r>
            <a:r>
              <a:rPr lang="en-US" altLang="zh-TW" sz="2000" baseline="0" dirty="0"/>
              <a:t> in the past five years</a:t>
            </a:r>
            <a:endParaRPr lang="zh-TW" altLang="zh-TW" sz="2000" dirty="0"/>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defRPr>
          </a:pPr>
          <a:endParaRPr lang="zh-TW"/>
        </a:p>
      </c:txPr>
    </c:title>
    <c:autoTitleDeleted val="0"/>
    <c:plotArea>
      <c:layout/>
      <c:lineChart>
        <c:grouping val="standard"/>
        <c:varyColors val="0"/>
        <c:ser>
          <c:idx val="0"/>
          <c:order val="0"/>
          <c:tx>
            <c:v>CrossMargin(%)</c:v>
          </c:tx>
          <c:spPr>
            <a:ln w="28575" cap="rnd">
              <a:solidFill>
                <a:schemeClr val="accent1"/>
              </a:solidFill>
              <a:round/>
            </a:ln>
            <a:effectLst/>
          </c:spPr>
          <c:marker>
            <c:symbol val="none"/>
          </c:marker>
          <c:dLbls>
            <c:dLbl>
              <c:idx val="1"/>
              <c:layout>
                <c:manualLayout>
                  <c:x val="-2.5362318840579712E-2"/>
                  <c:y val="4.72222222222222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48-40DE-88AE-4333D52E5A97}"/>
                </c:ext>
              </c:extLst>
            </c:dLbl>
            <c:dLbl>
              <c:idx val="3"/>
              <c:layout>
                <c:manualLayout>
                  <c:x val="-2.7777777777777866E-2"/>
                  <c:y val="2.22222222222221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F48-40DE-88AE-4333D52E5A97}"/>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'近五年獲利(五期比較)'!$E$2:$I$2</c:f>
              <c:numCache>
                <c:formatCode>yyyy</c:formatCode>
                <c:ptCount val="5"/>
                <c:pt idx="0">
                  <c:v>44197</c:v>
                </c:pt>
                <c:pt idx="1">
                  <c:v>44562</c:v>
                </c:pt>
                <c:pt idx="2">
                  <c:v>44927</c:v>
                </c:pt>
                <c:pt idx="3">
                  <c:v>45292</c:v>
                </c:pt>
                <c:pt idx="4">
                  <c:v>45658</c:v>
                </c:pt>
              </c:numCache>
            </c:numRef>
          </c:cat>
          <c:val>
            <c:numRef>
              <c:f>'近五年獲利(五期比較)'!$E$3:$I$3</c:f>
              <c:numCache>
                <c:formatCode>0.00%</c:formatCode>
                <c:ptCount val="5"/>
                <c:pt idx="0">
                  <c:v>0.50329999999999997</c:v>
                </c:pt>
                <c:pt idx="1">
                  <c:v>0.4163</c:v>
                </c:pt>
                <c:pt idx="2">
                  <c:v>0.49480000000000002</c:v>
                </c:pt>
                <c:pt idx="3">
                  <c:v>0.36380000000000001</c:v>
                </c:pt>
                <c:pt idx="4">
                  <c:v>0.47460000000000002</c:v>
                </c:pt>
              </c:numCache>
            </c:numRef>
          </c:val>
          <c:smooth val="0"/>
          <c:extLst>
            <c:ext xmlns:c16="http://schemas.microsoft.com/office/drawing/2014/chart" uri="{C3380CC4-5D6E-409C-BE32-E72D297353CC}">
              <c16:uniqueId val="{00000000-AF48-40DE-88AE-4333D52E5A97}"/>
            </c:ext>
          </c:extLst>
        </c:ser>
        <c:ser>
          <c:idx val="1"/>
          <c:order val="1"/>
          <c:tx>
            <c:v>OperationMargin(%)</c:v>
          </c:tx>
          <c:spPr>
            <a:ln w="28575" cap="rnd">
              <a:solidFill>
                <a:schemeClr val="accent2"/>
              </a:solidFill>
              <a:round/>
            </a:ln>
            <a:effectLst/>
          </c:spPr>
          <c:marker>
            <c:symbol val="none"/>
          </c:marker>
          <c:dLbls>
            <c:spPr>
              <a:solidFill>
                <a:schemeClr val="accent4">
                  <a:lumMod val="20000"/>
                  <a:lumOff val="80000"/>
                </a:schemeClr>
              </a:solid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'近五年獲利(五期比較)'!$E$2:$I$2</c:f>
              <c:numCache>
                <c:formatCode>yyyy</c:formatCode>
                <c:ptCount val="5"/>
                <c:pt idx="0">
                  <c:v>44197</c:v>
                </c:pt>
                <c:pt idx="1">
                  <c:v>44562</c:v>
                </c:pt>
                <c:pt idx="2">
                  <c:v>44927</c:v>
                </c:pt>
                <c:pt idx="3">
                  <c:v>45292</c:v>
                </c:pt>
                <c:pt idx="4">
                  <c:v>45658</c:v>
                </c:pt>
              </c:numCache>
            </c:numRef>
          </c:cat>
          <c:val>
            <c:numRef>
              <c:f>'近五年獲利(五期比較)'!$E$4:$I$4</c:f>
              <c:numCache>
                <c:formatCode>0.00%</c:formatCode>
                <c:ptCount val="5"/>
                <c:pt idx="0">
                  <c:v>7.4499999999999997E-2</c:v>
                </c:pt>
                <c:pt idx="1">
                  <c:v>1E-4</c:v>
                </c:pt>
                <c:pt idx="2">
                  <c:v>2.2100000000000002E-2</c:v>
                </c:pt>
                <c:pt idx="3">
                  <c:v>-1.5900000000000001E-2</c:v>
                </c:pt>
                <c:pt idx="4">
                  <c:v>4.7600000000000003E-2</c:v>
                </c:pt>
              </c:numCache>
            </c:numRef>
          </c:val>
          <c:smooth val="0"/>
          <c:extLst>
            <c:ext xmlns:c16="http://schemas.microsoft.com/office/drawing/2014/chart" uri="{C3380CC4-5D6E-409C-BE32-E72D297353CC}">
              <c16:uniqueId val="{00000001-AF48-40DE-88AE-4333D52E5A97}"/>
            </c:ext>
          </c:extLst>
        </c:ser>
        <c:ser>
          <c:idx val="2"/>
          <c:order val="2"/>
          <c:tx>
            <c:v>EBT(%)</c:v>
          </c:tx>
          <c:spPr>
            <a:ln w="28575" cap="rnd">
              <a:solidFill>
                <a:srgbClr val="00B050"/>
              </a:solidFill>
              <a:round/>
            </a:ln>
            <a:effectLst/>
          </c:spPr>
          <c:marker>
            <c:symbol val="none"/>
          </c:marker>
          <c:dLbls>
            <c:dLbl>
              <c:idx val="2"/>
              <c:layout>
                <c:manualLayout>
                  <c:x val="-2.7777777777777776E-2"/>
                  <c:y val="-3.61111111111111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F48-40DE-88AE-4333D52E5A97}"/>
                </c:ext>
              </c:extLst>
            </c:dLbl>
            <c:dLbl>
              <c:idx val="4"/>
              <c:layout>
                <c:manualLayout>
                  <c:x val="-1.4492753623188406E-2"/>
                  <c:y val="2.77777777777776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F48-40DE-88AE-4333D52E5A9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'近五年獲利(五期比較)'!$E$2:$I$2</c:f>
              <c:numCache>
                <c:formatCode>yyyy</c:formatCode>
                <c:ptCount val="5"/>
                <c:pt idx="0">
                  <c:v>44197</c:v>
                </c:pt>
                <c:pt idx="1">
                  <c:v>44562</c:v>
                </c:pt>
                <c:pt idx="2">
                  <c:v>44927</c:v>
                </c:pt>
                <c:pt idx="3">
                  <c:v>45292</c:v>
                </c:pt>
                <c:pt idx="4">
                  <c:v>45658</c:v>
                </c:pt>
              </c:numCache>
            </c:numRef>
          </c:cat>
          <c:val>
            <c:numRef>
              <c:f>'近五年獲利(五期比較)'!$E$5:$I$5</c:f>
              <c:numCache>
                <c:formatCode>0.00%</c:formatCode>
                <c:ptCount val="5"/>
                <c:pt idx="0">
                  <c:v>0.22850000000000001</c:v>
                </c:pt>
                <c:pt idx="1">
                  <c:v>0.09</c:v>
                </c:pt>
                <c:pt idx="2">
                  <c:v>0.34320000000000001</c:v>
                </c:pt>
                <c:pt idx="3">
                  <c:v>0.27039999999999997</c:v>
                </c:pt>
                <c:pt idx="4">
                  <c:v>3.5000000000000001E-3</c:v>
                </c:pt>
              </c:numCache>
            </c:numRef>
          </c:val>
          <c:smooth val="0"/>
          <c:extLst>
            <c:ext xmlns:c16="http://schemas.microsoft.com/office/drawing/2014/chart" uri="{C3380CC4-5D6E-409C-BE32-E72D297353CC}">
              <c16:uniqueId val="{00000002-AF48-40DE-88AE-4333D52E5A97}"/>
            </c:ext>
          </c:extLst>
        </c:ser>
        <c:dLbls>
          <c:showLegendKey val="0"/>
          <c:showVal val="0"/>
          <c:showCatName val="0"/>
          <c:showSerName val="0"/>
          <c:showPercent val="0"/>
          <c:showBubbleSize val="0"/>
        </c:dLbls>
        <c:smooth val="0"/>
        <c:axId val="-927346128"/>
        <c:axId val="-927348304"/>
      </c:lineChart>
      <c:dateAx>
        <c:axId val="-927346128"/>
        <c:scaling>
          <c:orientation val="minMax"/>
        </c:scaling>
        <c:delete val="0"/>
        <c:axPos val="b"/>
        <c:numFmt formatCode="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crossAx val="-927348304"/>
        <c:crossesAt val="-5.000000000000001E-2"/>
        <c:auto val="1"/>
        <c:lblOffset val="100"/>
        <c:baseTimeUnit val="years"/>
      </c:dateAx>
      <c:valAx>
        <c:axId val="-927348304"/>
        <c:scaling>
          <c:orientation val="minMax"/>
          <c:max val="0.55000000000000004"/>
          <c:min val="-5.000000000000001E-2"/>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Times New Roman" panose="02020603050405020304" pitchFamily="18" charset="0"/>
              </a:defRPr>
            </a:pPr>
            <a:endParaRPr lang="zh-TW"/>
          </a:p>
        </c:txPr>
        <c:crossAx val="-927346128"/>
        <c:crossesAt val="44197"/>
        <c:crossBetween val="between"/>
        <c:majorUnit val="0.1"/>
        <c:minorUnit val="1.0000000000000002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標楷體" panose="03000509000000000000" pitchFamily="65" charset="-120"/>
              <a:cs typeface="Times New Roman" panose="02020603050405020304" pitchFamily="18" charset="0"/>
            </a:defRPr>
          </a:pPr>
          <a:endParaRPr lang="zh-TW"/>
        </a:p>
      </c:txPr>
    </c:legend>
    <c:plotVisOnly val="1"/>
    <c:dispBlanksAs val="gap"/>
    <c:showDLblsOverMax val="0"/>
  </c:chart>
  <c:spPr>
    <a:noFill/>
    <a:ln>
      <a:noFill/>
    </a:ln>
    <a:effectLst/>
  </c:spPr>
  <c:txPr>
    <a:bodyPr/>
    <a:lstStyle/>
    <a:p>
      <a:pPr>
        <a:defRPr b="1">
          <a:latin typeface="Times New Roman" panose="02020603050405020304" pitchFamily="18" charset="0"/>
          <a:ea typeface="標楷體" panose="03000509000000000000" pitchFamily="65" charset="-120"/>
          <a:cs typeface="Times New Roman" panose="02020603050405020304" pitchFamily="18" charset="0"/>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7E5C63-7BC5-416C-A26C-1DFDA7C323EA}" type="datetimeFigureOut">
              <a:rPr lang="zh-TW" altLang="en-US" smtClean="0"/>
              <a:t>2026/3/11</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3BCB4A-D777-47E5-9AD6-15FE7FC7CB64}" type="slidenum">
              <a:rPr lang="zh-TW" altLang="en-US" smtClean="0"/>
              <a:t>‹#›</a:t>
            </a:fld>
            <a:endParaRPr lang="zh-TW" altLang="en-US"/>
          </a:p>
        </p:txBody>
      </p:sp>
    </p:spTree>
    <p:extLst>
      <p:ext uri="{BB962C8B-B14F-4D97-AF65-F5344CB8AC3E}">
        <p14:creationId xmlns:p14="http://schemas.microsoft.com/office/powerpoint/2010/main" val="2388931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endParaRPr lang="zh-TW" altLang="en-US" dirty="0"/>
          </a:p>
        </p:txBody>
      </p:sp>
      <p:sp>
        <p:nvSpPr>
          <p:cNvPr id="4" name="投影片編號版面配置區 3"/>
          <p:cNvSpPr>
            <a:spLocks noGrp="1"/>
          </p:cNvSpPr>
          <p:nvPr>
            <p:ph type="sldNum" sz="quarter" idx="10"/>
          </p:nvPr>
        </p:nvSpPr>
        <p:spPr/>
        <p:txBody>
          <a:bodyPr/>
          <a:lstStyle/>
          <a:p>
            <a:fld id="{D43BCB4A-D777-47E5-9AD6-15FE7FC7CB64}" type="slidenum">
              <a:rPr lang="zh-TW" altLang="en-US" smtClean="0"/>
              <a:t>1</a:t>
            </a:fld>
            <a:endParaRPr lang="zh-TW" altLang="en-US"/>
          </a:p>
        </p:txBody>
      </p:sp>
    </p:spTree>
    <p:extLst>
      <p:ext uri="{BB962C8B-B14F-4D97-AF65-F5344CB8AC3E}">
        <p14:creationId xmlns:p14="http://schemas.microsoft.com/office/powerpoint/2010/main" val="904133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43BCB4A-D777-47E5-9AD6-15FE7FC7CB64}" type="slidenum">
              <a:rPr lang="zh-TW" altLang="en-US" smtClean="0"/>
              <a:t>3</a:t>
            </a:fld>
            <a:endParaRPr lang="zh-TW" altLang="en-US"/>
          </a:p>
        </p:txBody>
      </p:sp>
    </p:spTree>
    <p:extLst>
      <p:ext uri="{BB962C8B-B14F-4D97-AF65-F5344CB8AC3E}">
        <p14:creationId xmlns:p14="http://schemas.microsoft.com/office/powerpoint/2010/main" val="538855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影像版面配置區 1">
            <a:extLst>
              <a:ext uri="{FF2B5EF4-FFF2-40B4-BE49-F238E27FC236}">
                <a16:creationId xmlns:a16="http://schemas.microsoft.com/office/drawing/2014/main" id="{3C8E6FE4-9864-CA03-A6EF-D2863C4ACB1E}"/>
              </a:ext>
            </a:extLst>
          </p:cNvPr>
          <p:cNvSpPr>
            <a:spLocks noGrp="1" noRot="1" noChangeAspect="1" noChangeArrowheads="1" noTextEdit="1"/>
          </p:cNvSpPr>
          <p:nvPr>
            <p:ph type="sldImg"/>
          </p:nvPr>
        </p:nvSpPr>
        <p:spPr>
          <a:ln/>
        </p:spPr>
      </p:sp>
      <p:sp>
        <p:nvSpPr>
          <p:cNvPr id="13315" name="備忘稿版面配置區 2">
            <a:extLst>
              <a:ext uri="{FF2B5EF4-FFF2-40B4-BE49-F238E27FC236}">
                <a16:creationId xmlns:a16="http://schemas.microsoft.com/office/drawing/2014/main" id="{0C74D033-5DB9-D4A1-2140-277139F30388}"/>
              </a:ext>
            </a:extLst>
          </p:cNvPr>
          <p:cNvSpPr>
            <a:spLocks noGrp="1" noChangeArrowheads="1"/>
          </p:cNvSpPr>
          <p:nvPr>
            <p:ph type="body" idx="1"/>
          </p:nvPr>
        </p:nvSpPr>
        <p:spPr>
          <a:ln/>
        </p:spPr>
        <p:txBody>
          <a:bodyPr/>
          <a:lstStyle/>
          <a:p>
            <a:pPr>
              <a:defRPr/>
            </a:pPr>
            <a:r>
              <a:rPr lang="zh-TW" altLang="en-US" dirty="0">
                <a:latin typeface="+mn-ea"/>
                <a:ea typeface="+mn-ea"/>
              </a:rPr>
              <a:t>差異分析</a:t>
            </a:r>
            <a:r>
              <a:rPr lang="en-US" altLang="zh-TW" dirty="0">
                <a:latin typeface="+mn-ea"/>
                <a:ea typeface="+mn-ea"/>
              </a:rPr>
              <a:t>:EPS</a:t>
            </a:r>
            <a:r>
              <a:rPr lang="zh-TW" altLang="en-US" dirty="0">
                <a:latin typeface="+mn-ea"/>
                <a:ea typeface="+mn-ea"/>
              </a:rPr>
              <a:t>下滑：</a:t>
            </a:r>
            <a:r>
              <a:rPr lang="en-US" altLang="zh-TW" dirty="0">
                <a:latin typeface="+mn-ea"/>
                <a:ea typeface="+mn-ea"/>
              </a:rPr>
              <a:t>1.</a:t>
            </a:r>
            <a:r>
              <a:rPr lang="zh-TW" altLang="en-US" dirty="0">
                <a:latin typeface="+mn-ea"/>
                <a:ea typeface="+mn-ea"/>
              </a:rPr>
              <a:t> 因合併孫公司</a:t>
            </a:r>
            <a:r>
              <a:rPr lang="en-US" altLang="zh-TW" dirty="0">
                <a:latin typeface="+mn-ea"/>
                <a:ea typeface="+mn-ea"/>
              </a:rPr>
              <a:t>(</a:t>
            </a:r>
            <a:r>
              <a:rPr lang="zh-TW" altLang="en-US" dirty="0">
                <a:latin typeface="+mn-ea"/>
                <a:ea typeface="+mn-ea"/>
              </a:rPr>
              <a:t>凱旭投顧</a:t>
            </a:r>
            <a:r>
              <a:rPr lang="en-US" altLang="zh-TW" dirty="0">
                <a:latin typeface="+mn-ea"/>
                <a:ea typeface="+mn-ea"/>
              </a:rPr>
              <a:t>)</a:t>
            </a:r>
            <a:r>
              <a:rPr lang="zh-TW" altLang="en-US" dirty="0">
                <a:latin typeface="+mn-ea"/>
                <a:ea typeface="+mn-ea"/>
              </a:rPr>
              <a:t>及辦理現增員工認股</a:t>
            </a:r>
            <a:r>
              <a:rPr lang="en-US" altLang="zh-TW" dirty="0">
                <a:latin typeface="+mn-ea"/>
                <a:ea typeface="+mn-ea"/>
              </a:rPr>
              <a:t>，</a:t>
            </a:r>
            <a:r>
              <a:rPr lang="zh-TW" altLang="en-US" dirty="0">
                <a:latin typeface="+mn-ea"/>
                <a:ea typeface="+mn-ea"/>
              </a:rPr>
              <a:t>使本期管理費用大幅增加。</a:t>
            </a:r>
            <a:endParaRPr lang="en-US" altLang="zh-TW" dirty="0">
              <a:latin typeface="+mn-ea"/>
              <a:ea typeface="+mn-ea"/>
            </a:endParaRPr>
          </a:p>
          <a:p>
            <a:pPr>
              <a:defRPr/>
            </a:pPr>
            <a:r>
              <a:rPr lang="en-US" altLang="zh-TW" dirty="0">
                <a:latin typeface="+mn-ea"/>
                <a:ea typeface="+mn-ea"/>
              </a:rPr>
              <a:t>                                    2.</a:t>
            </a:r>
            <a:r>
              <a:rPr lang="zh-TW" altLang="en-US" dirty="0">
                <a:latin typeface="+mn-ea"/>
                <a:ea typeface="+mn-ea"/>
              </a:rPr>
              <a:t> 本期業外投資因股票評價較去年同期大幅損失，致使本期</a:t>
            </a:r>
            <a:r>
              <a:rPr lang="en-US" altLang="zh-TW" dirty="0">
                <a:latin typeface="+mn-ea"/>
                <a:ea typeface="+mn-ea"/>
              </a:rPr>
              <a:t>EPS</a:t>
            </a:r>
            <a:r>
              <a:rPr lang="zh-TW" altLang="en-US" dirty="0">
                <a:latin typeface="+mn-ea"/>
                <a:ea typeface="+mn-ea"/>
              </a:rPr>
              <a:t>減少。</a:t>
            </a:r>
          </a:p>
        </p:txBody>
      </p:sp>
      <p:sp>
        <p:nvSpPr>
          <p:cNvPr id="15364" name="投影片編號版面配置區 3">
            <a:extLst>
              <a:ext uri="{FF2B5EF4-FFF2-40B4-BE49-F238E27FC236}">
                <a16:creationId xmlns:a16="http://schemas.microsoft.com/office/drawing/2014/main" id="{9D0E951D-0E2B-0E2B-2E5B-1F109BE3CF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標楷體" panose="03000509000000000000" pitchFamily="65" charset="-120"/>
              </a:defRPr>
            </a:lvl1pPr>
            <a:lvl2pPr marL="742950" indent="-285750">
              <a:defRPr kumimoji="1" sz="2400">
                <a:solidFill>
                  <a:schemeClr val="tx1"/>
                </a:solidFill>
                <a:latin typeface="Times New Roman" panose="02020603050405020304" pitchFamily="18" charset="0"/>
                <a:ea typeface="標楷體" panose="03000509000000000000" pitchFamily="65" charset="-120"/>
              </a:defRPr>
            </a:lvl2pPr>
            <a:lvl3pPr marL="1143000" indent="-228600">
              <a:defRPr kumimoji="1" sz="2400">
                <a:solidFill>
                  <a:schemeClr val="tx1"/>
                </a:solidFill>
                <a:latin typeface="Times New Roman" panose="02020603050405020304" pitchFamily="18" charset="0"/>
                <a:ea typeface="標楷體" panose="03000509000000000000" pitchFamily="65" charset="-120"/>
              </a:defRPr>
            </a:lvl3pPr>
            <a:lvl4pPr marL="1600200" indent="-228600">
              <a:defRPr kumimoji="1" sz="2400">
                <a:solidFill>
                  <a:schemeClr val="tx1"/>
                </a:solidFill>
                <a:latin typeface="Times New Roman" panose="02020603050405020304" pitchFamily="18" charset="0"/>
                <a:ea typeface="標楷體" panose="03000509000000000000" pitchFamily="65" charset="-120"/>
              </a:defRPr>
            </a:lvl4pPr>
            <a:lvl5pPr marL="2057400" indent="-228600">
              <a:defRPr kumimoji="1" sz="24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9pPr>
          </a:lstStyle>
          <a:p>
            <a:fld id="{20BA5988-9F5C-4681-BB1D-88F275276E22}" type="slidenum">
              <a:rPr lang="en-US" altLang="zh-TW" sz="1200" smtClean="0">
                <a:ea typeface="新細明體" panose="02020500000000000000" pitchFamily="18" charset="-120"/>
              </a:rPr>
              <a:pPr/>
              <a:t>9</a:t>
            </a:fld>
            <a:endParaRPr lang="en-US" altLang="zh-TW" sz="1200">
              <a:ea typeface="新細明體" panose="02020500000000000000" pitchFamily="18"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影像版面配置區 1">
            <a:extLst>
              <a:ext uri="{FF2B5EF4-FFF2-40B4-BE49-F238E27FC236}">
                <a16:creationId xmlns:a16="http://schemas.microsoft.com/office/drawing/2014/main" id="{C6549C9C-7348-655E-6EF9-35FFEA59D9CD}"/>
              </a:ext>
            </a:extLst>
          </p:cNvPr>
          <p:cNvSpPr>
            <a:spLocks noGrp="1" noRot="1" noChangeAspect="1" noChangeArrowheads="1" noTextEdit="1"/>
          </p:cNvSpPr>
          <p:nvPr>
            <p:ph type="sldImg"/>
          </p:nvPr>
        </p:nvSpPr>
        <p:spPr>
          <a:ln/>
        </p:spPr>
      </p:sp>
      <p:sp>
        <p:nvSpPr>
          <p:cNvPr id="17411" name="備忘稿版面配置區 2">
            <a:extLst>
              <a:ext uri="{FF2B5EF4-FFF2-40B4-BE49-F238E27FC236}">
                <a16:creationId xmlns:a16="http://schemas.microsoft.com/office/drawing/2014/main" id="{EFEFA1D2-2D85-92D7-361B-5749B827B7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t>2025Q3</a:t>
            </a:r>
            <a:r>
              <a:rPr lang="zh-TW" altLang="en-US"/>
              <a:t>差異分析：本期毛利率回升</a:t>
            </a:r>
            <a:r>
              <a:rPr lang="zh-TW" altLang="en-US">
                <a:latin typeface="新細明體" panose="02020500000000000000" pitchFamily="18" charset="-120"/>
              </a:rPr>
              <a:t>，使營業利益率成長，但稅前純益率卻下滑，主要是</a:t>
            </a:r>
            <a:r>
              <a:rPr lang="zh-TW" altLang="en-US"/>
              <a:t>本期業外投資因股票評價大幅損失所致</a:t>
            </a:r>
            <a:r>
              <a:rPr lang="zh-TW" altLang="en-US">
                <a:latin typeface="新細明體" panose="02020500000000000000" pitchFamily="18" charset="-120"/>
              </a:rPr>
              <a:t>。</a:t>
            </a:r>
            <a:endParaRPr lang="en-US" altLang="zh-TW">
              <a:latin typeface="新細明體" panose="02020500000000000000" pitchFamily="18" charset="-120"/>
            </a:endParaRPr>
          </a:p>
          <a:p>
            <a:r>
              <a:rPr lang="en-US" altLang="zh-TW"/>
              <a:t>2022</a:t>
            </a:r>
            <a:r>
              <a:rPr lang="zh-TW" altLang="en-US"/>
              <a:t>年稅前純益率：毛利率低和業外收益較前一年度低。</a:t>
            </a:r>
          </a:p>
        </p:txBody>
      </p:sp>
      <p:sp>
        <p:nvSpPr>
          <p:cNvPr id="17412" name="投影片編號版面配置區 3">
            <a:extLst>
              <a:ext uri="{FF2B5EF4-FFF2-40B4-BE49-F238E27FC236}">
                <a16:creationId xmlns:a16="http://schemas.microsoft.com/office/drawing/2014/main" id="{67CE5CF4-0B90-1C30-1888-A80A0D130A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標楷體" panose="03000509000000000000" pitchFamily="65" charset="-120"/>
              </a:defRPr>
            </a:lvl1pPr>
            <a:lvl2pPr marL="742950" indent="-285750">
              <a:defRPr kumimoji="1" sz="2400">
                <a:solidFill>
                  <a:schemeClr val="tx1"/>
                </a:solidFill>
                <a:latin typeface="Times New Roman" panose="02020603050405020304" pitchFamily="18" charset="0"/>
                <a:ea typeface="標楷體" panose="03000509000000000000" pitchFamily="65" charset="-120"/>
              </a:defRPr>
            </a:lvl2pPr>
            <a:lvl3pPr marL="1143000" indent="-228600">
              <a:defRPr kumimoji="1" sz="2400">
                <a:solidFill>
                  <a:schemeClr val="tx1"/>
                </a:solidFill>
                <a:latin typeface="Times New Roman" panose="02020603050405020304" pitchFamily="18" charset="0"/>
                <a:ea typeface="標楷體" panose="03000509000000000000" pitchFamily="65" charset="-120"/>
              </a:defRPr>
            </a:lvl3pPr>
            <a:lvl4pPr marL="1600200" indent="-228600">
              <a:defRPr kumimoji="1" sz="2400">
                <a:solidFill>
                  <a:schemeClr val="tx1"/>
                </a:solidFill>
                <a:latin typeface="Times New Roman" panose="02020603050405020304" pitchFamily="18" charset="0"/>
                <a:ea typeface="標楷體" panose="03000509000000000000" pitchFamily="65" charset="-120"/>
              </a:defRPr>
            </a:lvl4pPr>
            <a:lvl5pPr marL="2057400" indent="-228600">
              <a:defRPr kumimoji="1" sz="24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9pPr>
          </a:lstStyle>
          <a:p>
            <a:fld id="{0F57EDE2-C43B-4EA9-A88A-7931366EA74F}" type="slidenum">
              <a:rPr lang="en-US" altLang="zh-TW" sz="1200" smtClean="0">
                <a:ea typeface="新細明體" panose="02020500000000000000" pitchFamily="18" charset="-120"/>
              </a:rPr>
              <a:pPr/>
              <a:t>10</a:t>
            </a:fld>
            <a:endParaRPr lang="en-US" altLang="zh-TW" sz="1200">
              <a:ea typeface="新細明體" panose="02020500000000000000" pitchFamily="18"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影像版面配置區 1">
            <a:extLst>
              <a:ext uri="{FF2B5EF4-FFF2-40B4-BE49-F238E27FC236}">
                <a16:creationId xmlns:a16="http://schemas.microsoft.com/office/drawing/2014/main" id="{063CF5E8-A4AE-D12B-DA99-1FF2947179C1}"/>
              </a:ext>
            </a:extLst>
          </p:cNvPr>
          <p:cNvSpPr>
            <a:spLocks noGrp="1" noRot="1" noChangeAspect="1" noChangeArrowheads="1" noTextEdit="1"/>
          </p:cNvSpPr>
          <p:nvPr>
            <p:ph type="sldImg"/>
          </p:nvPr>
        </p:nvSpPr>
        <p:spPr>
          <a:ln/>
        </p:spPr>
      </p:sp>
      <p:sp>
        <p:nvSpPr>
          <p:cNvPr id="19459" name="備忘稿版面配置區 2">
            <a:extLst>
              <a:ext uri="{FF2B5EF4-FFF2-40B4-BE49-F238E27FC236}">
                <a16:creationId xmlns:a16="http://schemas.microsoft.com/office/drawing/2014/main" id="{74BCEDA9-FB6A-74EF-B6B2-7790889F1D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a:t>差異分析</a:t>
            </a:r>
            <a:r>
              <a:rPr lang="en-US" altLang="zh-TW" dirty="0"/>
              <a:t>:1.</a:t>
            </a:r>
            <a:r>
              <a:rPr lang="zh-TW" altLang="en-US" dirty="0"/>
              <a:t>營業毛利增加</a:t>
            </a:r>
            <a:r>
              <a:rPr lang="en-US" altLang="zh-TW" dirty="0">
                <a:latin typeface="新細明體" panose="02020500000000000000" pitchFamily="18" charset="-120"/>
              </a:rPr>
              <a:t>：</a:t>
            </a:r>
            <a:r>
              <a:rPr lang="zh-TW" altLang="en-US" dirty="0"/>
              <a:t>因去年同期有一筆</a:t>
            </a:r>
            <a:r>
              <a:rPr lang="en-US" altLang="zh-TW" dirty="0"/>
              <a:t>AML</a:t>
            </a:r>
            <a:r>
              <a:rPr lang="zh-TW" altLang="en-US" dirty="0"/>
              <a:t>專案毛利率較低</a:t>
            </a:r>
            <a:r>
              <a:rPr lang="zh-TW" altLang="en-US" dirty="0">
                <a:latin typeface="新細明體" panose="02020500000000000000" pitchFamily="18" charset="-120"/>
              </a:rPr>
              <a:t>，</a:t>
            </a:r>
            <a:r>
              <a:rPr lang="zh-TW" altLang="en-US" dirty="0"/>
              <a:t>但占營收比例較高</a:t>
            </a:r>
            <a:r>
              <a:rPr lang="zh-TW" altLang="en-US" dirty="0">
                <a:latin typeface="新細明體" panose="02020500000000000000" pitchFamily="18" charset="-120"/>
              </a:rPr>
              <a:t>，導致去年營業毛利較以往低，而今年營業毛利則恢復正常表現。</a:t>
            </a:r>
            <a:endParaRPr lang="en-US" altLang="zh-TW" dirty="0">
              <a:latin typeface="新細明體" panose="02020500000000000000" pitchFamily="18" charset="-120"/>
            </a:endParaRPr>
          </a:p>
          <a:p>
            <a:r>
              <a:rPr lang="en-US" altLang="zh-TW" dirty="0">
                <a:latin typeface="新細明體" panose="02020500000000000000" pitchFamily="18" charset="-120"/>
              </a:rPr>
              <a:t>                 2.</a:t>
            </a:r>
            <a:r>
              <a:rPr lang="zh-TW" altLang="en-US" dirty="0">
                <a:latin typeface="新細明體" panose="02020500000000000000" pitchFamily="18" charset="-120"/>
              </a:rPr>
              <a:t>營業費用增加</a:t>
            </a:r>
            <a:r>
              <a:rPr lang="en-US" altLang="zh-TW" dirty="0">
                <a:latin typeface="新細明體" panose="02020500000000000000" pitchFamily="18" charset="-120"/>
              </a:rPr>
              <a:t>：</a:t>
            </a:r>
            <a:r>
              <a:rPr lang="zh-TW" altLang="en-US" dirty="0">
                <a:latin typeface="新細明體" panose="02020500000000000000" pitchFamily="18" charset="-120"/>
              </a:rPr>
              <a:t>因本期</a:t>
            </a:r>
            <a:r>
              <a:rPr lang="zh-TW" altLang="en-US" dirty="0"/>
              <a:t>合併孫公司</a:t>
            </a:r>
            <a:r>
              <a:rPr lang="en-US" altLang="zh-TW" dirty="0"/>
              <a:t>(</a:t>
            </a:r>
            <a:r>
              <a:rPr lang="zh-TW" altLang="en-US" dirty="0"/>
              <a:t>凱旭投顧</a:t>
            </a:r>
            <a:r>
              <a:rPr lang="en-US" altLang="zh-TW" dirty="0"/>
              <a:t>)</a:t>
            </a:r>
            <a:r>
              <a:rPr lang="zh-TW" altLang="en-US" dirty="0"/>
              <a:t>及辦理現增員工認股</a:t>
            </a:r>
            <a:r>
              <a:rPr lang="en-US" altLang="zh-TW" dirty="0">
                <a:latin typeface="新細明體" panose="02020500000000000000" pitchFamily="18" charset="-120"/>
              </a:rPr>
              <a:t>，</a:t>
            </a:r>
            <a:r>
              <a:rPr lang="zh-TW" altLang="en-US" dirty="0"/>
              <a:t>使本期管理費用大幅增加</a:t>
            </a:r>
            <a:r>
              <a:rPr lang="zh-TW" altLang="en-US" dirty="0">
                <a:latin typeface="新細明體" panose="02020500000000000000" pitchFamily="18" charset="-120"/>
              </a:rPr>
              <a:t>。</a:t>
            </a:r>
            <a:endParaRPr lang="en-US" altLang="zh-TW" dirty="0">
              <a:latin typeface="新細明體" panose="02020500000000000000" pitchFamily="18" charset="-120"/>
            </a:endParaRPr>
          </a:p>
          <a:p>
            <a:r>
              <a:rPr lang="zh-TW" altLang="en-US" dirty="0"/>
              <a:t>                 </a:t>
            </a:r>
            <a:r>
              <a:rPr lang="en-US" altLang="zh-TW" dirty="0"/>
              <a:t>3.</a:t>
            </a:r>
            <a:r>
              <a:rPr lang="zh-TW" altLang="en-US" dirty="0"/>
              <a:t>營業外收支減少</a:t>
            </a:r>
            <a:r>
              <a:rPr lang="zh-TW" altLang="en-US" dirty="0">
                <a:latin typeface="新細明體" panose="02020500000000000000" pitchFamily="18" charset="-120"/>
              </a:rPr>
              <a:t>：主要因本期投資股票評價大幅損失所致。</a:t>
            </a:r>
            <a:endParaRPr lang="zh-TW" altLang="en-US" dirty="0"/>
          </a:p>
        </p:txBody>
      </p:sp>
      <p:sp>
        <p:nvSpPr>
          <p:cNvPr id="19460" name="投影片編號版面配置區 3">
            <a:extLst>
              <a:ext uri="{FF2B5EF4-FFF2-40B4-BE49-F238E27FC236}">
                <a16:creationId xmlns:a16="http://schemas.microsoft.com/office/drawing/2014/main" id="{F2D46688-B59F-EE45-6713-21081FE9D3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標楷體" panose="03000509000000000000" pitchFamily="65" charset="-120"/>
              </a:defRPr>
            </a:lvl1pPr>
            <a:lvl2pPr marL="742950" indent="-285750">
              <a:defRPr kumimoji="1" sz="2400">
                <a:solidFill>
                  <a:schemeClr val="tx1"/>
                </a:solidFill>
                <a:latin typeface="Times New Roman" panose="02020603050405020304" pitchFamily="18" charset="0"/>
                <a:ea typeface="標楷體" panose="03000509000000000000" pitchFamily="65" charset="-120"/>
              </a:defRPr>
            </a:lvl2pPr>
            <a:lvl3pPr marL="1143000" indent="-228600">
              <a:defRPr kumimoji="1" sz="2400">
                <a:solidFill>
                  <a:schemeClr val="tx1"/>
                </a:solidFill>
                <a:latin typeface="Times New Roman" panose="02020603050405020304" pitchFamily="18" charset="0"/>
                <a:ea typeface="標楷體" panose="03000509000000000000" pitchFamily="65" charset="-120"/>
              </a:defRPr>
            </a:lvl3pPr>
            <a:lvl4pPr marL="1600200" indent="-228600">
              <a:defRPr kumimoji="1" sz="2400">
                <a:solidFill>
                  <a:schemeClr val="tx1"/>
                </a:solidFill>
                <a:latin typeface="Times New Roman" panose="02020603050405020304" pitchFamily="18" charset="0"/>
                <a:ea typeface="標楷體" panose="03000509000000000000" pitchFamily="65" charset="-120"/>
              </a:defRPr>
            </a:lvl4pPr>
            <a:lvl5pPr marL="2057400" indent="-228600">
              <a:defRPr kumimoji="1" sz="24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9pPr>
          </a:lstStyle>
          <a:p>
            <a:fld id="{7CC8E6A8-93AD-4DC7-B69E-37BA0B372281}" type="slidenum">
              <a:rPr lang="en-US" altLang="zh-TW" sz="1200" smtClean="0">
                <a:ea typeface="新細明體" panose="02020500000000000000" pitchFamily="18" charset="-120"/>
              </a:rPr>
              <a:pPr/>
              <a:t>11</a:t>
            </a:fld>
            <a:endParaRPr lang="en-US" altLang="zh-TW" sz="1200">
              <a:ea typeface="新細明體" panose="02020500000000000000" pitchFamily="18"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影像版面配置區 1">
            <a:extLst>
              <a:ext uri="{FF2B5EF4-FFF2-40B4-BE49-F238E27FC236}">
                <a16:creationId xmlns:a16="http://schemas.microsoft.com/office/drawing/2014/main" id="{2B08D875-E486-2F34-2248-0AFB947C5480}"/>
              </a:ext>
            </a:extLst>
          </p:cNvPr>
          <p:cNvSpPr>
            <a:spLocks noGrp="1" noRot="1" noChangeAspect="1" noChangeArrowheads="1" noTextEdit="1"/>
          </p:cNvSpPr>
          <p:nvPr>
            <p:ph type="sldImg"/>
          </p:nvPr>
        </p:nvSpPr>
        <p:spPr>
          <a:ln/>
        </p:spPr>
      </p:sp>
      <p:sp>
        <p:nvSpPr>
          <p:cNvPr id="21507" name="備忘稿版面配置區 2">
            <a:extLst>
              <a:ext uri="{FF2B5EF4-FFF2-40B4-BE49-F238E27FC236}">
                <a16:creationId xmlns:a16="http://schemas.microsoft.com/office/drawing/2014/main" id="{D8881201-7251-C879-EB65-E0785CA90B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t>差異分析</a:t>
            </a:r>
            <a:r>
              <a:rPr lang="zh-TW" altLang="en-US">
                <a:latin typeface="新細明體" panose="02020500000000000000" pitchFamily="18" charset="-120"/>
              </a:rPr>
              <a:t>：</a:t>
            </a:r>
            <a:r>
              <a:rPr lang="en-US" altLang="zh-TW">
                <a:latin typeface="新細明體" panose="02020500000000000000" pitchFamily="18" charset="-120"/>
              </a:rPr>
              <a:t>1.</a:t>
            </a:r>
            <a:r>
              <a:rPr lang="zh-TW" altLang="en-US">
                <a:latin typeface="新細明體" panose="02020500000000000000" pitchFamily="18" charset="-120"/>
              </a:rPr>
              <a:t>非流動資產及資產總額增加：因本年度購入新辦公室不動產所致。</a:t>
            </a:r>
            <a:endParaRPr lang="en-US" altLang="zh-TW">
              <a:latin typeface="新細明體" panose="02020500000000000000" pitchFamily="18" charset="-120"/>
            </a:endParaRPr>
          </a:p>
          <a:p>
            <a:r>
              <a:rPr lang="en-US" altLang="zh-TW">
                <a:latin typeface="新細明體" panose="02020500000000000000" pitchFamily="18" charset="-120"/>
              </a:rPr>
              <a:t>                    2.</a:t>
            </a:r>
            <a:r>
              <a:rPr lang="zh-TW" altLang="en-US">
                <a:latin typeface="新細明體" panose="02020500000000000000" pitchFamily="18" charset="-120"/>
              </a:rPr>
              <a:t>負債總額及權益總額增加</a:t>
            </a:r>
            <a:r>
              <a:rPr lang="en-US" altLang="zh-TW">
                <a:latin typeface="新細明體" panose="02020500000000000000" pitchFamily="18" charset="-120"/>
              </a:rPr>
              <a:t>:</a:t>
            </a:r>
            <a:r>
              <a:rPr lang="zh-TW" altLang="en-US">
                <a:latin typeface="新細明體" panose="02020500000000000000" pitchFamily="18" charset="-120"/>
              </a:rPr>
              <a:t>因本期辦理現金增資，使股本增加；暨發行可轉換公司債，使負債增加所致。</a:t>
            </a:r>
            <a:endParaRPr lang="en-US" altLang="zh-TW">
              <a:latin typeface="新細明體" panose="02020500000000000000" pitchFamily="18" charset="-120"/>
            </a:endParaRPr>
          </a:p>
        </p:txBody>
      </p:sp>
      <p:sp>
        <p:nvSpPr>
          <p:cNvPr id="21508" name="投影片編號版面配置區 3">
            <a:extLst>
              <a:ext uri="{FF2B5EF4-FFF2-40B4-BE49-F238E27FC236}">
                <a16:creationId xmlns:a16="http://schemas.microsoft.com/office/drawing/2014/main" id="{57C5349A-C845-8345-CE89-3FE620C46C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標楷體" panose="03000509000000000000" pitchFamily="65" charset="-120"/>
              </a:defRPr>
            </a:lvl1pPr>
            <a:lvl2pPr marL="742950" indent="-285750">
              <a:defRPr kumimoji="1" sz="2400">
                <a:solidFill>
                  <a:schemeClr val="tx1"/>
                </a:solidFill>
                <a:latin typeface="Times New Roman" panose="02020603050405020304" pitchFamily="18" charset="0"/>
                <a:ea typeface="標楷體" panose="03000509000000000000" pitchFamily="65" charset="-120"/>
              </a:defRPr>
            </a:lvl2pPr>
            <a:lvl3pPr marL="1143000" indent="-228600">
              <a:defRPr kumimoji="1" sz="2400">
                <a:solidFill>
                  <a:schemeClr val="tx1"/>
                </a:solidFill>
                <a:latin typeface="Times New Roman" panose="02020603050405020304" pitchFamily="18" charset="0"/>
                <a:ea typeface="標楷體" panose="03000509000000000000" pitchFamily="65" charset="-120"/>
              </a:defRPr>
            </a:lvl3pPr>
            <a:lvl4pPr marL="1600200" indent="-228600">
              <a:defRPr kumimoji="1" sz="2400">
                <a:solidFill>
                  <a:schemeClr val="tx1"/>
                </a:solidFill>
                <a:latin typeface="Times New Roman" panose="02020603050405020304" pitchFamily="18" charset="0"/>
                <a:ea typeface="標楷體" panose="03000509000000000000" pitchFamily="65" charset="-120"/>
              </a:defRPr>
            </a:lvl4pPr>
            <a:lvl5pPr marL="2057400" indent="-228600">
              <a:defRPr kumimoji="1" sz="24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9pPr>
          </a:lstStyle>
          <a:p>
            <a:fld id="{DAE00641-5983-40DF-9BD1-945A9EA3327B}" type="slidenum">
              <a:rPr lang="en-US" altLang="zh-TW" sz="1200" smtClean="0">
                <a:ea typeface="新細明體" panose="02020500000000000000" pitchFamily="18" charset="-120"/>
              </a:rPr>
              <a:pPr/>
              <a:t>12</a:t>
            </a:fld>
            <a:endParaRPr lang="en-US" altLang="zh-TW" sz="1200">
              <a:ea typeface="新細明體" panose="02020500000000000000" pitchFamily="18" charset="-12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影像版面配置區 1">
            <a:extLst>
              <a:ext uri="{FF2B5EF4-FFF2-40B4-BE49-F238E27FC236}">
                <a16:creationId xmlns:a16="http://schemas.microsoft.com/office/drawing/2014/main" id="{B2F29B10-D507-5D69-0672-F8E17A8BBE2B}"/>
              </a:ext>
            </a:extLst>
          </p:cNvPr>
          <p:cNvSpPr>
            <a:spLocks noGrp="1" noRot="1" noChangeAspect="1" noChangeArrowheads="1" noTextEdit="1"/>
          </p:cNvSpPr>
          <p:nvPr>
            <p:ph type="sldImg"/>
          </p:nvPr>
        </p:nvSpPr>
        <p:spPr>
          <a:ln/>
        </p:spPr>
      </p:sp>
      <p:sp>
        <p:nvSpPr>
          <p:cNvPr id="23555" name="備忘稿版面配置區 2">
            <a:extLst>
              <a:ext uri="{FF2B5EF4-FFF2-40B4-BE49-F238E27FC236}">
                <a16:creationId xmlns:a16="http://schemas.microsoft.com/office/drawing/2014/main" id="{71A66CDA-4B98-002F-AD61-C222E55D5F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a:t>差異分析</a:t>
            </a:r>
            <a:r>
              <a:rPr lang="en-US" altLang="zh-TW" dirty="0">
                <a:latin typeface="新細明體" panose="02020500000000000000" pitchFamily="18" charset="-120"/>
              </a:rPr>
              <a:t>：1.</a:t>
            </a:r>
            <a:r>
              <a:rPr lang="zh-TW" altLang="en-US" dirty="0">
                <a:latin typeface="新細明體" panose="02020500000000000000" pitchFamily="18" charset="-120"/>
              </a:rPr>
              <a:t>投資流動淨現金流出增加：因本期購買辦公室不動產所致。</a:t>
            </a:r>
            <a:endParaRPr lang="en-US" altLang="zh-TW" dirty="0">
              <a:latin typeface="新細明體" panose="02020500000000000000" pitchFamily="18" charset="-120"/>
            </a:endParaRPr>
          </a:p>
          <a:p>
            <a:r>
              <a:rPr lang="en-US" altLang="zh-TW" dirty="0">
                <a:latin typeface="新細明體" panose="02020500000000000000" pitchFamily="18" charset="-120"/>
              </a:rPr>
              <a:t>                    3.</a:t>
            </a:r>
            <a:r>
              <a:rPr lang="zh-TW" altLang="en-US" dirty="0">
                <a:latin typeface="新細明體" panose="02020500000000000000" pitchFamily="18" charset="-120"/>
              </a:rPr>
              <a:t>籌資活動淨現金流入增加：</a:t>
            </a:r>
            <a:r>
              <a:rPr lang="en-US" altLang="zh-TW" dirty="0">
                <a:latin typeface="新細明體" panose="02020500000000000000" pitchFamily="18" charset="-120"/>
              </a:rPr>
              <a:t>2025</a:t>
            </a:r>
            <a:r>
              <a:rPr lang="zh-TW" altLang="en-US" dirty="0">
                <a:latin typeface="新細明體" panose="02020500000000000000" pitchFamily="18" charset="-120"/>
              </a:rPr>
              <a:t>現金增資；</a:t>
            </a:r>
            <a:r>
              <a:rPr lang="en-US" altLang="zh-TW" dirty="0">
                <a:latin typeface="新細明體" panose="02020500000000000000" pitchFamily="18" charset="-120"/>
              </a:rPr>
              <a:t>2024</a:t>
            </a:r>
            <a:r>
              <a:rPr lang="zh-TW" altLang="en-US" dirty="0">
                <a:latin typeface="新細明體" panose="02020500000000000000" pitchFamily="18" charset="-120"/>
              </a:rPr>
              <a:t>發現金股利。</a:t>
            </a:r>
            <a:endParaRPr lang="zh-TW" altLang="en-US" dirty="0"/>
          </a:p>
        </p:txBody>
      </p:sp>
      <p:sp>
        <p:nvSpPr>
          <p:cNvPr id="23556" name="投影片編號版面配置區 3">
            <a:extLst>
              <a:ext uri="{FF2B5EF4-FFF2-40B4-BE49-F238E27FC236}">
                <a16:creationId xmlns:a16="http://schemas.microsoft.com/office/drawing/2014/main" id="{4A78F7D4-376D-2239-1F5D-C49934D7D8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標楷體" panose="03000509000000000000" pitchFamily="65" charset="-120"/>
              </a:defRPr>
            </a:lvl1pPr>
            <a:lvl2pPr marL="742950" indent="-285750">
              <a:defRPr kumimoji="1" sz="2400">
                <a:solidFill>
                  <a:schemeClr val="tx1"/>
                </a:solidFill>
                <a:latin typeface="Times New Roman" panose="02020603050405020304" pitchFamily="18" charset="0"/>
                <a:ea typeface="標楷體" panose="03000509000000000000" pitchFamily="65" charset="-120"/>
              </a:defRPr>
            </a:lvl2pPr>
            <a:lvl3pPr marL="1143000" indent="-228600">
              <a:defRPr kumimoji="1" sz="2400">
                <a:solidFill>
                  <a:schemeClr val="tx1"/>
                </a:solidFill>
                <a:latin typeface="Times New Roman" panose="02020603050405020304" pitchFamily="18" charset="0"/>
                <a:ea typeface="標楷體" panose="03000509000000000000" pitchFamily="65" charset="-120"/>
              </a:defRPr>
            </a:lvl3pPr>
            <a:lvl4pPr marL="1600200" indent="-228600">
              <a:defRPr kumimoji="1" sz="2400">
                <a:solidFill>
                  <a:schemeClr val="tx1"/>
                </a:solidFill>
                <a:latin typeface="Times New Roman" panose="02020603050405020304" pitchFamily="18" charset="0"/>
                <a:ea typeface="標楷體" panose="03000509000000000000" pitchFamily="65" charset="-120"/>
              </a:defRPr>
            </a:lvl4pPr>
            <a:lvl5pPr marL="2057400" indent="-228600">
              <a:defRPr kumimoji="1" sz="24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9pPr>
          </a:lstStyle>
          <a:p>
            <a:fld id="{5D1B36A7-B4FA-4DD5-BD72-6642C6B6B1E6}" type="slidenum">
              <a:rPr lang="en-US" altLang="zh-TW" sz="1200" smtClean="0">
                <a:ea typeface="新細明體" panose="02020500000000000000" pitchFamily="18" charset="-120"/>
              </a:rPr>
              <a:pPr/>
              <a:t>13</a:t>
            </a:fld>
            <a:endParaRPr lang="en-US" altLang="zh-TW" sz="1200">
              <a:ea typeface="新細明體" panose="02020500000000000000" pitchFamily="18" charset="-12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a:extLst>
              <a:ext uri="{FF2B5EF4-FFF2-40B4-BE49-F238E27FC236}">
                <a16:creationId xmlns:a16="http://schemas.microsoft.com/office/drawing/2014/main" id="{1BB269CF-8BC5-B8F1-CD14-2B162DDBF468}"/>
              </a:ext>
            </a:extLst>
          </p:cNvPr>
          <p:cNvSpPr>
            <a:spLocks noGrp="1" noRot="1" noChangeAspect="1" noChangeArrowheads="1" noTextEdit="1"/>
          </p:cNvSpPr>
          <p:nvPr>
            <p:ph type="sldImg"/>
          </p:nvPr>
        </p:nvSpPr>
        <p:spPr>
          <a:ln/>
        </p:spPr>
      </p:sp>
      <p:sp>
        <p:nvSpPr>
          <p:cNvPr id="24579" name="備忘稿版面配置區 2">
            <a:extLst>
              <a:ext uri="{FF2B5EF4-FFF2-40B4-BE49-F238E27FC236}">
                <a16:creationId xmlns:a16="http://schemas.microsoft.com/office/drawing/2014/main" id="{92683BC5-E745-8EE4-9C67-D0B88BB1BCB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p>
        </p:txBody>
      </p:sp>
      <p:sp>
        <p:nvSpPr>
          <p:cNvPr id="24580" name="投影片編號版面配置區 3">
            <a:extLst>
              <a:ext uri="{FF2B5EF4-FFF2-40B4-BE49-F238E27FC236}">
                <a16:creationId xmlns:a16="http://schemas.microsoft.com/office/drawing/2014/main" id="{68CEDE5C-10E0-A592-B274-24F7F4C0BA4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標楷體" panose="03000509000000000000" pitchFamily="65" charset="-120"/>
              </a:defRPr>
            </a:lvl1pPr>
            <a:lvl2pPr marL="742950" indent="-285750">
              <a:defRPr kumimoji="1" sz="2400">
                <a:solidFill>
                  <a:schemeClr val="tx1"/>
                </a:solidFill>
                <a:latin typeface="Times New Roman" panose="02020603050405020304" pitchFamily="18" charset="0"/>
                <a:ea typeface="標楷體" panose="03000509000000000000" pitchFamily="65" charset="-120"/>
              </a:defRPr>
            </a:lvl2pPr>
            <a:lvl3pPr marL="1143000" indent="-228600">
              <a:defRPr kumimoji="1" sz="2400">
                <a:solidFill>
                  <a:schemeClr val="tx1"/>
                </a:solidFill>
                <a:latin typeface="Times New Roman" panose="02020603050405020304" pitchFamily="18" charset="0"/>
                <a:ea typeface="標楷體" panose="03000509000000000000" pitchFamily="65" charset="-120"/>
              </a:defRPr>
            </a:lvl3pPr>
            <a:lvl4pPr marL="1600200" indent="-228600">
              <a:defRPr kumimoji="1" sz="2400">
                <a:solidFill>
                  <a:schemeClr val="tx1"/>
                </a:solidFill>
                <a:latin typeface="Times New Roman" panose="02020603050405020304" pitchFamily="18" charset="0"/>
                <a:ea typeface="標楷體" panose="03000509000000000000" pitchFamily="65" charset="-120"/>
              </a:defRPr>
            </a:lvl4pPr>
            <a:lvl5pPr marL="2057400" indent="-228600">
              <a:defRPr kumimoji="1" sz="24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標楷體" panose="03000509000000000000" pitchFamily="65" charset="-120"/>
              </a:defRPr>
            </a:lvl9pPr>
          </a:lstStyle>
          <a:p>
            <a:fld id="{523F752E-628C-4055-8D68-E69364A5EC55}" type="slidenum">
              <a:rPr lang="en-US" altLang="zh-TW" sz="1200" smtClean="0">
                <a:ea typeface="新細明體" panose="02020500000000000000" pitchFamily="18" charset="-120"/>
              </a:rPr>
              <a:pPr/>
              <a:t>14</a:t>
            </a:fld>
            <a:endParaRPr lang="en-US" altLang="zh-TW" sz="1200">
              <a:ea typeface="新細明體" panose="02020500000000000000" pitchFamily="18"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BE65F33-6431-8CB6-98EC-9D3BDF34F185}"/>
              </a:ext>
            </a:extLst>
          </p:cNvPr>
          <p:cNvSpPr>
            <a:spLocks noGrp="1"/>
          </p:cNvSpPr>
          <p:nvPr>
            <p:ph type="ctrTitle"/>
          </p:nvPr>
        </p:nvSpPr>
        <p:spPr>
          <a:xfrm>
            <a:off x="2843307" y="2409687"/>
            <a:ext cx="8355123" cy="1834509"/>
          </a:xfrm>
          <a:prstGeom prst="rect">
            <a:avLst/>
          </a:prstGeom>
        </p:spPr>
        <p:txBody>
          <a:bodyPr anchor="b">
            <a:noAutofit/>
          </a:bodyPr>
          <a:lstStyle>
            <a:lvl1pPr algn="ctr">
              <a:defRPr sz="6000" b="1">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副標題 2">
            <a:extLst>
              <a:ext uri="{FF2B5EF4-FFF2-40B4-BE49-F238E27FC236}">
                <a16:creationId xmlns:a16="http://schemas.microsoft.com/office/drawing/2014/main" id="{F91AA90A-E756-0DB4-AB64-703D45E5F30B}"/>
              </a:ext>
            </a:extLst>
          </p:cNvPr>
          <p:cNvSpPr>
            <a:spLocks noGrp="1"/>
          </p:cNvSpPr>
          <p:nvPr>
            <p:ph type="subTitle" idx="1"/>
          </p:nvPr>
        </p:nvSpPr>
        <p:spPr>
          <a:xfrm>
            <a:off x="2843308" y="4675517"/>
            <a:ext cx="8355122" cy="911002"/>
          </a:xfrm>
          <a:prstGeom prst="rect">
            <a:avLst/>
          </a:prstGeom>
        </p:spPr>
        <p:txBody>
          <a:bodyPr/>
          <a:lstStyle>
            <a:lvl1pPr marL="0" indent="0" algn="ctr">
              <a:buNone/>
              <a:defRPr sz="2400" b="1">
                <a:latin typeface="微軟正黑體" panose="020B0604030504040204" pitchFamily="34" charset="-120"/>
                <a:ea typeface="微軟正黑體"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按一下以編輯母片子標題樣式</a:t>
            </a:r>
          </a:p>
        </p:txBody>
      </p:sp>
      <p:sp>
        <p:nvSpPr>
          <p:cNvPr id="5" name="頁尾版面配置區 4">
            <a:extLst>
              <a:ext uri="{FF2B5EF4-FFF2-40B4-BE49-F238E27FC236}">
                <a16:creationId xmlns:a16="http://schemas.microsoft.com/office/drawing/2014/main" id="{24214551-1E10-D14B-CA47-1C77DF4C7E1C}"/>
              </a:ext>
            </a:extLst>
          </p:cNvPr>
          <p:cNvSpPr>
            <a:spLocks noGrp="1"/>
          </p:cNvSpPr>
          <p:nvPr>
            <p:ph type="ftr" sz="quarter" idx="11"/>
          </p:nvPr>
        </p:nvSpPr>
        <p:spPr>
          <a:xfrm>
            <a:off x="4038599" y="6356350"/>
            <a:ext cx="4737265" cy="365125"/>
          </a:xfrm>
        </p:spPr>
        <p:txBody>
          <a:bodyPr/>
          <a:lstStyle/>
          <a:p>
            <a:endParaRPr lang="zh-TW" altLang="en-US" dirty="0"/>
          </a:p>
        </p:txBody>
      </p:sp>
      <p:sp>
        <p:nvSpPr>
          <p:cNvPr id="6" name="投影片編號版面配置區 5">
            <a:extLst>
              <a:ext uri="{FF2B5EF4-FFF2-40B4-BE49-F238E27FC236}">
                <a16:creationId xmlns:a16="http://schemas.microsoft.com/office/drawing/2014/main" id="{B60AE6D7-D7D9-8445-8E48-11263534BB61}"/>
              </a:ext>
            </a:extLst>
          </p:cNvPr>
          <p:cNvSpPr>
            <a:spLocks noGrp="1"/>
          </p:cNvSpPr>
          <p:nvPr>
            <p:ph type="sldNum" sz="quarter" idx="12"/>
          </p:nvPr>
        </p:nvSpPr>
        <p:spPr>
          <a:xfrm>
            <a:off x="9077856" y="6356349"/>
            <a:ext cx="2743200" cy="365125"/>
          </a:xfrm>
        </p:spPr>
        <p:txBody>
          <a:bodyPr/>
          <a:lstStyle>
            <a:lvl1pPr>
              <a:defRPr sz="1600" b="1">
                <a:latin typeface="微軟正黑體" panose="020B0604030504040204" pitchFamily="34" charset="-120"/>
                <a:ea typeface="微軟正黑體" panose="020B0604030504040204" pitchFamily="34" charset="-120"/>
              </a:defRPr>
            </a:lvl1pPr>
          </a:lstStyle>
          <a:p>
            <a:fld id="{B46E3AC6-A675-4D54-BBBE-F856B9A18570}" type="slidenum">
              <a:rPr lang="zh-TW" altLang="en-US" smtClean="0"/>
              <a:pPr/>
              <a:t>‹#›</a:t>
            </a:fld>
            <a:endParaRPr lang="zh-TW" altLang="en-US" dirty="0"/>
          </a:p>
        </p:txBody>
      </p:sp>
      <p:sp>
        <p:nvSpPr>
          <p:cNvPr id="7" name="Freeform 2">
            <a:extLst>
              <a:ext uri="{FF2B5EF4-FFF2-40B4-BE49-F238E27FC236}">
                <a16:creationId xmlns:a16="http://schemas.microsoft.com/office/drawing/2014/main" id="{B4462D54-648F-6B51-6023-DC5A602CB7F3}"/>
              </a:ext>
            </a:extLst>
          </p:cNvPr>
          <p:cNvSpPr/>
          <p:nvPr userDrawn="1"/>
        </p:nvSpPr>
        <p:spPr>
          <a:xfrm>
            <a:off x="-1807029" y="-3827796"/>
            <a:ext cx="6828312" cy="7403569"/>
          </a:xfrm>
          <a:custGeom>
            <a:avLst/>
            <a:gdLst/>
            <a:ahLst/>
            <a:cxnLst/>
            <a:rect l="l" t="t" r="r" b="b"/>
            <a:pathLst>
              <a:path w="10812392" h="10812392">
                <a:moveTo>
                  <a:pt x="0" y="0"/>
                </a:moveTo>
                <a:lnTo>
                  <a:pt x="10812393" y="0"/>
                </a:lnTo>
                <a:lnTo>
                  <a:pt x="10812393" y="10812392"/>
                </a:lnTo>
                <a:lnTo>
                  <a:pt x="0" y="108123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3">
            <a:extLst>
              <a:ext uri="{FF2B5EF4-FFF2-40B4-BE49-F238E27FC236}">
                <a16:creationId xmlns:a16="http://schemas.microsoft.com/office/drawing/2014/main" id="{E4B33C9D-84FF-C3B9-015B-04C98A5D3348}"/>
              </a:ext>
            </a:extLst>
          </p:cNvPr>
          <p:cNvSpPr/>
          <p:nvPr userDrawn="1"/>
        </p:nvSpPr>
        <p:spPr>
          <a:xfrm>
            <a:off x="-1627280" y="2919679"/>
            <a:ext cx="3407200" cy="3405646"/>
          </a:xfrm>
          <a:custGeom>
            <a:avLst/>
            <a:gdLst/>
            <a:ahLst/>
            <a:cxnLst/>
            <a:rect l="l" t="t" r="r" b="b"/>
            <a:pathLst>
              <a:path w="5764383" h="5764383">
                <a:moveTo>
                  <a:pt x="0" y="0"/>
                </a:moveTo>
                <a:lnTo>
                  <a:pt x="5764383" y="0"/>
                </a:lnTo>
                <a:lnTo>
                  <a:pt x="5764383" y="5764383"/>
                </a:lnTo>
                <a:lnTo>
                  <a:pt x="0" y="5764383"/>
                </a:lnTo>
                <a:lnTo>
                  <a:pt x="0" y="0"/>
                </a:lnTo>
                <a:close/>
              </a:path>
            </a:pathLst>
          </a:custGeom>
          <a:blipFill>
            <a:blip r:embed="rId4">
              <a:alphaModFix amt="30000"/>
              <a:extLst>
                <a:ext uri="{96DAC541-7B7A-43D3-8B79-37D633B846F1}">
                  <asvg:svgBlip xmlns:asvg="http://schemas.microsoft.com/office/drawing/2016/SVG/main" r:embed="rId5"/>
                </a:ext>
              </a:extLst>
            </a:blip>
            <a:stretch>
              <a:fillRect/>
            </a:stretch>
          </a:blipFill>
        </p:spPr>
      </p:sp>
      <p:sp>
        <p:nvSpPr>
          <p:cNvPr id="9" name="Freeform 4">
            <a:extLst>
              <a:ext uri="{FF2B5EF4-FFF2-40B4-BE49-F238E27FC236}">
                <a16:creationId xmlns:a16="http://schemas.microsoft.com/office/drawing/2014/main" id="{A91FFA77-64E2-F5E5-06AD-6E635DD35F4F}"/>
              </a:ext>
            </a:extLst>
          </p:cNvPr>
          <p:cNvSpPr/>
          <p:nvPr userDrawn="1"/>
        </p:nvSpPr>
        <p:spPr>
          <a:xfrm>
            <a:off x="370944" y="5586519"/>
            <a:ext cx="2472366" cy="2334327"/>
          </a:xfrm>
          <a:custGeom>
            <a:avLst/>
            <a:gdLst/>
            <a:ahLst/>
            <a:cxnLst/>
            <a:rect l="l" t="t" r="r" b="b"/>
            <a:pathLst>
              <a:path w="5764383" h="5764383">
                <a:moveTo>
                  <a:pt x="0" y="0"/>
                </a:moveTo>
                <a:lnTo>
                  <a:pt x="5764383" y="0"/>
                </a:lnTo>
                <a:lnTo>
                  <a:pt x="5764383" y="5764382"/>
                </a:lnTo>
                <a:lnTo>
                  <a:pt x="0" y="5764382"/>
                </a:lnTo>
                <a:lnTo>
                  <a:pt x="0" y="0"/>
                </a:lnTo>
                <a:close/>
              </a:path>
            </a:pathLst>
          </a:custGeom>
          <a:blipFill>
            <a:blip r:embed="rId4">
              <a:alphaModFix amt="80000"/>
              <a:extLst>
                <a:ext uri="{96DAC541-7B7A-43D3-8B79-37D633B846F1}">
                  <asvg:svgBlip xmlns:asvg="http://schemas.microsoft.com/office/drawing/2016/SVG/main" r:embed="rId5"/>
                </a:ext>
              </a:extLst>
            </a:blip>
            <a:stretch>
              <a:fillRect/>
            </a:stretch>
          </a:blipFill>
        </p:spPr>
      </p:sp>
      <p:sp>
        <p:nvSpPr>
          <p:cNvPr id="10" name="Freeform 5">
            <a:extLst>
              <a:ext uri="{FF2B5EF4-FFF2-40B4-BE49-F238E27FC236}">
                <a16:creationId xmlns:a16="http://schemas.microsoft.com/office/drawing/2014/main" id="{B47251B8-6884-58B4-0475-8570B74E3CF5}"/>
              </a:ext>
            </a:extLst>
          </p:cNvPr>
          <p:cNvSpPr/>
          <p:nvPr userDrawn="1"/>
        </p:nvSpPr>
        <p:spPr>
          <a:xfrm>
            <a:off x="8646474" y="0"/>
            <a:ext cx="3544710" cy="628792"/>
          </a:xfrm>
          <a:custGeom>
            <a:avLst/>
            <a:gdLst/>
            <a:ahLst/>
            <a:cxnLst/>
            <a:rect l="l" t="t" r="r" b="b"/>
            <a:pathLst>
              <a:path w="5045532" h="778958">
                <a:moveTo>
                  <a:pt x="0" y="0"/>
                </a:moveTo>
                <a:lnTo>
                  <a:pt x="5045533" y="0"/>
                </a:lnTo>
                <a:lnTo>
                  <a:pt x="5045533" y="778958"/>
                </a:lnTo>
                <a:lnTo>
                  <a:pt x="0" y="778958"/>
                </a:lnTo>
                <a:lnTo>
                  <a:pt x="0" y="0"/>
                </a:lnTo>
                <a:close/>
              </a:path>
            </a:pathLst>
          </a:custGeom>
          <a:blipFill>
            <a:blip r:embed="rId6"/>
            <a:stretch>
              <a:fillRect/>
            </a:stretch>
          </a:blipFill>
        </p:spPr>
      </p:sp>
    </p:spTree>
    <p:extLst>
      <p:ext uri="{BB962C8B-B14F-4D97-AF65-F5344CB8AC3E}">
        <p14:creationId xmlns:p14="http://schemas.microsoft.com/office/powerpoint/2010/main" val="965134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3257A16-06C9-2C5E-A44E-854B6FD4F58D}"/>
              </a:ext>
            </a:extLst>
          </p:cNvPr>
          <p:cNvSpPr>
            <a:spLocks noGrp="1"/>
          </p:cNvSpPr>
          <p:nvPr>
            <p:ph type="title"/>
          </p:nvPr>
        </p:nvSpPr>
        <p:spPr>
          <a:xfrm>
            <a:off x="838200" y="365125"/>
            <a:ext cx="10515600" cy="1325563"/>
          </a:xfrm>
          <a:prstGeom prst="rect">
            <a:avLst/>
          </a:prstGeom>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AC13567E-D558-2A9E-44E8-2F718DCFA542}"/>
              </a:ext>
            </a:extLst>
          </p:cNvPr>
          <p:cNvSpPr>
            <a:spLocks noGrp="1"/>
          </p:cNvSpPr>
          <p:nvPr>
            <p:ph type="body" orient="vert" idx="1"/>
          </p:nvPr>
        </p:nvSpPr>
        <p:spPr>
          <a:xfrm>
            <a:off x="838200" y="1825625"/>
            <a:ext cx="10515600" cy="4351338"/>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CC1B4A6-CF78-E402-855D-3BB202E6508F}"/>
              </a:ext>
            </a:extLst>
          </p:cNvPr>
          <p:cNvSpPr>
            <a:spLocks noGrp="1"/>
          </p:cNvSpPr>
          <p:nvPr>
            <p:ph type="dt" sz="half" idx="10"/>
          </p:nvPr>
        </p:nvSpPr>
        <p:spPr/>
        <p:txBody>
          <a:bodyPr/>
          <a:lstStyle/>
          <a:p>
            <a:fld id="{99F96C1B-2EE0-4173-8BF1-274350FC5D5A}" type="datetime1">
              <a:rPr lang="zh-TW" altLang="en-US" smtClean="0"/>
              <a:t>2026/3/11</a:t>
            </a:fld>
            <a:endParaRPr lang="zh-TW" altLang="en-US"/>
          </a:p>
        </p:txBody>
      </p:sp>
      <p:sp>
        <p:nvSpPr>
          <p:cNvPr id="5" name="頁尾版面配置區 4">
            <a:extLst>
              <a:ext uri="{FF2B5EF4-FFF2-40B4-BE49-F238E27FC236}">
                <a16:creationId xmlns:a16="http://schemas.microsoft.com/office/drawing/2014/main" id="{73F69BD8-56D4-E044-5D93-B150DE334A8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2360DCC-5132-FD6B-0D2E-746D7EC1FA25}"/>
              </a:ext>
            </a:extLst>
          </p:cNvPr>
          <p:cNvSpPr>
            <a:spLocks noGrp="1"/>
          </p:cNvSpPr>
          <p:nvPr>
            <p:ph type="sldNum" sz="quarter" idx="12"/>
          </p:nvPr>
        </p:nvSpPr>
        <p:spPr/>
        <p:txBody>
          <a:bodyPr/>
          <a:lstStyle/>
          <a:p>
            <a:fld id="{B46E3AC6-A675-4D54-BBBE-F856B9A18570}" type="slidenum">
              <a:rPr lang="zh-TW" altLang="en-US" smtClean="0"/>
              <a:t>‹#›</a:t>
            </a:fld>
            <a:endParaRPr lang="zh-TW" altLang="en-US"/>
          </a:p>
        </p:txBody>
      </p:sp>
    </p:spTree>
    <p:extLst>
      <p:ext uri="{BB962C8B-B14F-4D97-AF65-F5344CB8AC3E}">
        <p14:creationId xmlns:p14="http://schemas.microsoft.com/office/powerpoint/2010/main" val="4070044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82F34B44-214A-400A-94BA-A1A571212AA6}"/>
              </a:ext>
            </a:extLst>
          </p:cNvPr>
          <p:cNvSpPr>
            <a:spLocks noGrp="1"/>
          </p:cNvSpPr>
          <p:nvPr>
            <p:ph type="title" orient="vert"/>
          </p:nvPr>
        </p:nvSpPr>
        <p:spPr>
          <a:xfrm>
            <a:off x="8724900" y="365125"/>
            <a:ext cx="2628900" cy="5811838"/>
          </a:xfrm>
          <a:prstGeom prst="rect">
            <a:avLst/>
          </a:prstGeo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36C554A3-A14C-B7D8-D03F-12B99FB5E6A8}"/>
              </a:ext>
            </a:extLst>
          </p:cNvPr>
          <p:cNvSpPr>
            <a:spLocks noGrp="1"/>
          </p:cNvSpPr>
          <p:nvPr>
            <p:ph type="body" orient="vert" idx="1"/>
          </p:nvPr>
        </p:nvSpPr>
        <p:spPr>
          <a:xfrm>
            <a:off x="838200" y="365125"/>
            <a:ext cx="7734300" cy="5811838"/>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9E69403B-20F8-2D16-CBF1-451E1AFBB2A8}"/>
              </a:ext>
            </a:extLst>
          </p:cNvPr>
          <p:cNvSpPr>
            <a:spLocks noGrp="1"/>
          </p:cNvSpPr>
          <p:nvPr>
            <p:ph type="dt" sz="half" idx="10"/>
          </p:nvPr>
        </p:nvSpPr>
        <p:spPr/>
        <p:txBody>
          <a:bodyPr/>
          <a:lstStyle/>
          <a:p>
            <a:fld id="{D6D9F299-FF9A-48FF-AC4C-588A4568C242}" type="datetime1">
              <a:rPr lang="zh-TW" altLang="en-US" smtClean="0"/>
              <a:t>2026/3/11</a:t>
            </a:fld>
            <a:endParaRPr lang="zh-TW" altLang="en-US"/>
          </a:p>
        </p:txBody>
      </p:sp>
      <p:sp>
        <p:nvSpPr>
          <p:cNvPr id="5" name="頁尾版面配置區 4">
            <a:extLst>
              <a:ext uri="{FF2B5EF4-FFF2-40B4-BE49-F238E27FC236}">
                <a16:creationId xmlns:a16="http://schemas.microsoft.com/office/drawing/2014/main" id="{B76E71FB-27A6-5A68-AC0F-6E67F6B7020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52A5FF4-2E45-BE62-E115-0F9681525719}"/>
              </a:ext>
            </a:extLst>
          </p:cNvPr>
          <p:cNvSpPr>
            <a:spLocks noGrp="1"/>
          </p:cNvSpPr>
          <p:nvPr>
            <p:ph type="sldNum" sz="quarter" idx="12"/>
          </p:nvPr>
        </p:nvSpPr>
        <p:spPr/>
        <p:txBody>
          <a:bodyPr/>
          <a:lstStyle/>
          <a:p>
            <a:fld id="{B46E3AC6-A675-4D54-BBBE-F856B9A18570}" type="slidenum">
              <a:rPr lang="zh-TW" altLang="en-US" smtClean="0"/>
              <a:t>‹#›</a:t>
            </a:fld>
            <a:endParaRPr lang="zh-TW" altLang="en-US"/>
          </a:p>
        </p:txBody>
      </p:sp>
    </p:spTree>
    <p:extLst>
      <p:ext uri="{BB962C8B-B14F-4D97-AF65-F5344CB8AC3E}">
        <p14:creationId xmlns:p14="http://schemas.microsoft.com/office/powerpoint/2010/main" val="2858433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467" y="6601884"/>
            <a:ext cx="1422400" cy="243417"/>
          </a:xfrm>
        </p:spPr>
        <p:txBody>
          <a:bodyPr/>
          <a:lstStyle/>
          <a:p>
            <a:fld id="{BE7AED5B-A125-499C-94FC-D402D9C7D01C}" type="datetime1">
              <a:rPr lang="en-US" altLang="zh-TW" smtClean="0"/>
              <a:t>3/11/2026</a:t>
            </a:fld>
            <a:endParaRPr lang="en-US"/>
          </a:p>
        </p:txBody>
      </p:sp>
      <p:sp>
        <p:nvSpPr>
          <p:cNvPr id="3" name="Footer Placeholder 2"/>
          <p:cNvSpPr>
            <a:spLocks noGrp="1"/>
          </p:cNvSpPr>
          <p:nvPr>
            <p:ph type="ftr" sz="quarter" idx="11"/>
          </p:nvPr>
        </p:nvSpPr>
        <p:spPr>
          <a:xfrm>
            <a:off x="5130800" y="6614584"/>
            <a:ext cx="1930400" cy="243417"/>
          </a:xfrm>
        </p:spPr>
        <p:txBody>
          <a:bodyPr/>
          <a:lstStyle/>
          <a:p>
            <a:endParaRPr lang="en-US" dirty="0"/>
          </a:p>
        </p:txBody>
      </p:sp>
      <p:sp>
        <p:nvSpPr>
          <p:cNvPr id="4" name="Slide Number Placeholder 3"/>
          <p:cNvSpPr>
            <a:spLocks noGrp="1"/>
          </p:cNvSpPr>
          <p:nvPr>
            <p:ph type="sldNum" sz="quarter" idx="12"/>
          </p:nvPr>
        </p:nvSpPr>
        <p:spPr>
          <a:xfrm>
            <a:off x="10752667" y="6593417"/>
            <a:ext cx="1422400" cy="243417"/>
          </a:xfrm>
        </p:spPr>
        <p:txBody>
          <a:bodyPr/>
          <a:lstStyle>
            <a:lvl1pPr>
              <a:defRPr sz="1333" b="1"/>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25498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58BD7E2B-C250-E0F8-80FC-76AEE692B6E2}"/>
              </a:ext>
            </a:extLst>
          </p:cNvPr>
          <p:cNvSpPr/>
          <p:nvPr userDrawn="1"/>
        </p:nvSpPr>
        <p:spPr>
          <a:xfrm>
            <a:off x="0" y="26882"/>
            <a:ext cx="12192000" cy="1121775"/>
          </a:xfrm>
          <a:custGeom>
            <a:avLst/>
            <a:gdLst/>
            <a:ahLst/>
            <a:cxnLst/>
            <a:rect l="l" t="t" r="r" b="b"/>
            <a:pathLst>
              <a:path w="18514558" h="6081154">
                <a:moveTo>
                  <a:pt x="0" y="0"/>
                </a:moveTo>
                <a:lnTo>
                  <a:pt x="18514558" y="0"/>
                </a:lnTo>
                <a:lnTo>
                  <a:pt x="18514558" y="6081154"/>
                </a:lnTo>
                <a:lnTo>
                  <a:pt x="0" y="6081154"/>
                </a:lnTo>
                <a:lnTo>
                  <a:pt x="0" y="0"/>
                </a:lnTo>
                <a:close/>
              </a:path>
            </a:pathLst>
          </a:custGeom>
          <a:blipFill>
            <a:blip r:embed="rId2"/>
            <a:stretch>
              <a:fillRect t="-36058" b="-47169"/>
            </a:stretch>
          </a:blipFill>
        </p:spPr>
        <p:txBody>
          <a:bodyPr/>
          <a:lstStyle/>
          <a:p>
            <a:endParaRPr lang="zh-TW" altLang="en-US" dirty="0"/>
          </a:p>
        </p:txBody>
      </p:sp>
      <p:sp>
        <p:nvSpPr>
          <p:cNvPr id="2" name="標題 1">
            <a:extLst>
              <a:ext uri="{FF2B5EF4-FFF2-40B4-BE49-F238E27FC236}">
                <a16:creationId xmlns:a16="http://schemas.microsoft.com/office/drawing/2014/main" id="{304B1B82-340F-A9FD-A2B5-219046DFB953}"/>
              </a:ext>
            </a:extLst>
          </p:cNvPr>
          <p:cNvSpPr>
            <a:spLocks noGrp="1"/>
          </p:cNvSpPr>
          <p:nvPr>
            <p:ph type="title"/>
          </p:nvPr>
        </p:nvSpPr>
        <p:spPr>
          <a:xfrm>
            <a:off x="225631" y="278864"/>
            <a:ext cx="8965870" cy="964911"/>
          </a:xfrm>
          <a:prstGeom prst="rect">
            <a:avLst/>
          </a:prstGeom>
        </p:spPr>
        <p:txBody>
          <a:bodyPr/>
          <a:lstStyle>
            <a:lvl1pPr>
              <a:defRPr>
                <a:solidFill>
                  <a:schemeClr val="bg1"/>
                </a:solidFill>
                <a:latin typeface="Roboto" panose="02000000000000000000" pitchFamily="2" charset="0"/>
                <a:cs typeface="Roboto" panose="02000000000000000000" pitchFamily="2" charset="0"/>
              </a:defRPr>
            </a:lvl1pPr>
          </a:lstStyle>
          <a:p>
            <a:r>
              <a:rPr lang="zh-TW" altLang="en-US" dirty="0"/>
              <a:t>按一下以編輯母片標題樣式</a:t>
            </a:r>
          </a:p>
        </p:txBody>
      </p:sp>
      <p:sp>
        <p:nvSpPr>
          <p:cNvPr id="3" name="內容版面配置區 2">
            <a:extLst>
              <a:ext uri="{FF2B5EF4-FFF2-40B4-BE49-F238E27FC236}">
                <a16:creationId xmlns:a16="http://schemas.microsoft.com/office/drawing/2014/main" id="{63325389-F27A-5D96-74FC-B0819715AAD5}"/>
              </a:ext>
            </a:extLst>
          </p:cNvPr>
          <p:cNvSpPr>
            <a:spLocks noGrp="1"/>
          </p:cNvSpPr>
          <p:nvPr>
            <p:ph idx="1"/>
          </p:nvPr>
        </p:nvSpPr>
        <p:spPr>
          <a:xfrm>
            <a:off x="838200" y="1604513"/>
            <a:ext cx="10515600" cy="4572450"/>
          </a:xfrm>
          <a:prstGeom prst="rect">
            <a:avLst/>
          </a:prstGeom>
        </p:spPr>
        <p:txBody>
          <a:bodyPr/>
          <a:lstStyle>
            <a:lvl1pPr>
              <a:defRPr>
                <a:solidFill>
                  <a:schemeClr val="accent1">
                    <a:lumMod val="50000"/>
                  </a:schemeClr>
                </a:solidFill>
                <a:latin typeface="微軟正黑體" panose="020B0604030504040204" pitchFamily="34" charset="-120"/>
                <a:ea typeface="微軟正黑體" panose="020B0604030504040204" pitchFamily="34" charset="-120"/>
              </a:defRPr>
            </a:lvl1pPr>
            <a:lvl2pPr>
              <a:lnSpc>
                <a:spcPct val="100000"/>
              </a:lnSpc>
              <a:defRPr>
                <a:solidFill>
                  <a:srgbClr val="0000CC"/>
                </a:solidFill>
                <a:latin typeface="微軟正黑體" panose="020B0604030504040204" pitchFamily="34" charset="-120"/>
                <a:ea typeface="微軟正黑體" panose="020B0604030504040204" pitchFamily="34" charset="-120"/>
              </a:defRPr>
            </a:lvl2pPr>
            <a:lvl3pPr indent="-216000">
              <a:lnSpc>
                <a:spcPts val="1920"/>
              </a:lnSpc>
              <a:defRPr sz="1600">
                <a:solidFill>
                  <a:schemeClr val="accent4">
                    <a:lumMod val="75000"/>
                  </a:schemeClr>
                </a:solidFill>
                <a:latin typeface="微軟正黑體" panose="020B0604030504040204" pitchFamily="34" charset="-120"/>
                <a:ea typeface="微軟正黑體" panose="020B0604030504040204" pitchFamily="34" charset="-120"/>
              </a:defRPr>
            </a:lvl3pPr>
            <a:lvl4pPr>
              <a:defRPr sz="1400">
                <a:solidFill>
                  <a:srgbClr val="FF0000"/>
                </a:solidFill>
                <a:latin typeface="微軟正黑體" panose="020B0604030504040204" pitchFamily="34" charset="-120"/>
                <a:ea typeface="微軟正黑體" panose="020B0604030504040204" pitchFamily="34" charset="-120"/>
              </a:defRPr>
            </a:lvl4pPr>
            <a:lvl5pPr>
              <a:defRPr sz="1200">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a:extLst>
              <a:ext uri="{FF2B5EF4-FFF2-40B4-BE49-F238E27FC236}">
                <a16:creationId xmlns:a16="http://schemas.microsoft.com/office/drawing/2014/main" id="{038A9C84-A0C5-A0F8-69C6-98050B74E074}"/>
              </a:ext>
            </a:extLst>
          </p:cNvPr>
          <p:cNvSpPr>
            <a:spLocks noGrp="1"/>
          </p:cNvSpPr>
          <p:nvPr>
            <p:ph type="dt" sz="half" idx="10"/>
          </p:nvPr>
        </p:nvSpPr>
        <p:spPr/>
        <p:txBody>
          <a:bodyPr/>
          <a:lstStyle/>
          <a:p>
            <a:fld id="{A86845CC-061E-480E-8F14-BF95BA963E70}" type="datetime1">
              <a:rPr lang="zh-TW" altLang="en-US" smtClean="0"/>
              <a:t>2026/3/11</a:t>
            </a:fld>
            <a:endParaRPr lang="zh-TW" altLang="en-US"/>
          </a:p>
        </p:txBody>
      </p:sp>
      <p:sp>
        <p:nvSpPr>
          <p:cNvPr id="5" name="頁尾版面配置區 4">
            <a:extLst>
              <a:ext uri="{FF2B5EF4-FFF2-40B4-BE49-F238E27FC236}">
                <a16:creationId xmlns:a16="http://schemas.microsoft.com/office/drawing/2014/main" id="{2B17050F-C737-15B6-2F5B-B74268630F1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435138B-0BFE-E60D-2398-856BA9396A09}"/>
              </a:ext>
            </a:extLst>
          </p:cNvPr>
          <p:cNvSpPr>
            <a:spLocks noGrp="1"/>
          </p:cNvSpPr>
          <p:nvPr>
            <p:ph type="sldNum" sz="quarter" idx="12"/>
          </p:nvPr>
        </p:nvSpPr>
        <p:spPr>
          <a:xfrm>
            <a:off x="9448800" y="6474619"/>
            <a:ext cx="2743200" cy="365125"/>
          </a:xfrm>
        </p:spPr>
        <p:txBody>
          <a:bodyPr/>
          <a:lstStyle>
            <a:lvl1pPr>
              <a:defRPr sz="1600">
                <a:latin typeface="微軟正黑體" panose="020B0604030504040204" pitchFamily="34" charset="-120"/>
                <a:ea typeface="微軟正黑體" panose="020B0604030504040204" pitchFamily="34" charset="-120"/>
              </a:defRPr>
            </a:lvl1pPr>
          </a:lstStyle>
          <a:p>
            <a:fld id="{B46E3AC6-A675-4D54-BBBE-F856B9A18570}" type="slidenum">
              <a:rPr lang="zh-TW" altLang="en-US" smtClean="0"/>
              <a:pPr/>
              <a:t>‹#›</a:t>
            </a:fld>
            <a:endParaRPr lang="zh-TW" altLang="en-US" dirty="0"/>
          </a:p>
        </p:txBody>
      </p:sp>
      <p:sp>
        <p:nvSpPr>
          <p:cNvPr id="8" name="Freeform 3">
            <a:extLst>
              <a:ext uri="{FF2B5EF4-FFF2-40B4-BE49-F238E27FC236}">
                <a16:creationId xmlns:a16="http://schemas.microsoft.com/office/drawing/2014/main" id="{2AE6F738-87E1-7FC7-6B90-9DD391C5C248}"/>
              </a:ext>
            </a:extLst>
          </p:cNvPr>
          <p:cNvSpPr/>
          <p:nvPr userDrawn="1"/>
        </p:nvSpPr>
        <p:spPr>
          <a:xfrm>
            <a:off x="9892145" y="128793"/>
            <a:ext cx="2299855" cy="363992"/>
          </a:xfrm>
          <a:custGeom>
            <a:avLst/>
            <a:gdLst/>
            <a:ahLst/>
            <a:cxnLst/>
            <a:rect l="l" t="t" r="r" b="b"/>
            <a:pathLst>
              <a:path w="4057284" h="626387">
                <a:moveTo>
                  <a:pt x="0" y="0"/>
                </a:moveTo>
                <a:lnTo>
                  <a:pt x="4057284" y="0"/>
                </a:lnTo>
                <a:lnTo>
                  <a:pt x="4057284" y="626386"/>
                </a:lnTo>
                <a:lnTo>
                  <a:pt x="0" y="626386"/>
                </a:lnTo>
                <a:lnTo>
                  <a:pt x="0" y="0"/>
                </a:lnTo>
                <a:close/>
              </a:path>
            </a:pathLst>
          </a:custGeom>
          <a:blipFill>
            <a:blip r:embed="rId3"/>
            <a:stretch>
              <a:fillRect/>
            </a:stretch>
          </a:blipFill>
        </p:spPr>
        <p:txBody>
          <a:bodyPr/>
          <a:lstStyle/>
          <a:p>
            <a:endParaRPr lang="zh-TW" altLang="en-US" dirty="0"/>
          </a:p>
        </p:txBody>
      </p:sp>
    </p:spTree>
    <p:extLst>
      <p:ext uri="{BB962C8B-B14F-4D97-AF65-F5344CB8AC3E}">
        <p14:creationId xmlns:p14="http://schemas.microsoft.com/office/powerpoint/2010/main" val="582914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空白">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DE9E870B-A87B-7196-1517-21DF95542E3E}"/>
              </a:ext>
            </a:extLst>
          </p:cNvPr>
          <p:cNvSpPr/>
          <p:nvPr userDrawn="1"/>
        </p:nvSpPr>
        <p:spPr>
          <a:xfrm>
            <a:off x="0" y="1249834"/>
            <a:ext cx="4209691" cy="4874921"/>
          </a:xfrm>
          <a:custGeom>
            <a:avLst/>
            <a:gdLst/>
            <a:ahLst/>
            <a:cxnLst/>
            <a:rect l="l" t="t" r="r" b="b"/>
            <a:pathLst>
              <a:path w="1415444" h="2709333">
                <a:moveTo>
                  <a:pt x="0" y="0"/>
                </a:moveTo>
                <a:lnTo>
                  <a:pt x="1415444" y="0"/>
                </a:lnTo>
                <a:lnTo>
                  <a:pt x="1415444" y="2709333"/>
                </a:lnTo>
                <a:lnTo>
                  <a:pt x="0" y="2709333"/>
                </a:lnTo>
                <a:close/>
              </a:path>
            </a:pathLst>
          </a:custGeom>
          <a:solidFill>
            <a:srgbClr val="153969">
              <a:alpha val="69804"/>
            </a:srgbClr>
          </a:solidFill>
        </p:spPr>
      </p:sp>
      <p:sp>
        <p:nvSpPr>
          <p:cNvPr id="2" name="日期版面配置區 1">
            <a:extLst>
              <a:ext uri="{FF2B5EF4-FFF2-40B4-BE49-F238E27FC236}">
                <a16:creationId xmlns:a16="http://schemas.microsoft.com/office/drawing/2014/main" id="{2223154C-07D4-BABA-900C-90B609E976CB}"/>
              </a:ext>
            </a:extLst>
          </p:cNvPr>
          <p:cNvSpPr>
            <a:spLocks noGrp="1"/>
          </p:cNvSpPr>
          <p:nvPr>
            <p:ph type="dt" sz="half" idx="10"/>
          </p:nvPr>
        </p:nvSpPr>
        <p:spPr/>
        <p:txBody>
          <a:bodyPr/>
          <a:lstStyle/>
          <a:p>
            <a:fld id="{6CC349CE-79FF-4533-806F-7425E9387950}" type="datetime1">
              <a:rPr lang="zh-TW" altLang="en-US" smtClean="0"/>
              <a:t>2026/3/11</a:t>
            </a:fld>
            <a:endParaRPr lang="zh-TW" altLang="en-US"/>
          </a:p>
        </p:txBody>
      </p:sp>
      <p:sp>
        <p:nvSpPr>
          <p:cNvPr id="3" name="頁尾版面配置區 2">
            <a:extLst>
              <a:ext uri="{FF2B5EF4-FFF2-40B4-BE49-F238E27FC236}">
                <a16:creationId xmlns:a16="http://schemas.microsoft.com/office/drawing/2014/main" id="{AF52D6AC-ACBF-3891-DC36-7BD4128D992F}"/>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25C9A278-F8D6-0B1C-E0B6-EEB1DA355E5D}"/>
              </a:ext>
            </a:extLst>
          </p:cNvPr>
          <p:cNvSpPr>
            <a:spLocks noGrp="1"/>
          </p:cNvSpPr>
          <p:nvPr>
            <p:ph type="sldNum" sz="quarter" idx="12"/>
          </p:nvPr>
        </p:nvSpPr>
        <p:spPr>
          <a:xfrm>
            <a:off x="9357755" y="6356350"/>
            <a:ext cx="2743200" cy="365125"/>
          </a:xfrm>
        </p:spPr>
        <p:txBody>
          <a:bodyPr/>
          <a:lstStyle>
            <a:lvl1pPr>
              <a:defRPr sz="1600">
                <a:latin typeface="微軟正黑體" panose="020B0604030504040204" pitchFamily="34" charset="-120"/>
                <a:ea typeface="微軟正黑體" panose="020B0604030504040204" pitchFamily="34" charset="-120"/>
              </a:defRPr>
            </a:lvl1pPr>
          </a:lstStyle>
          <a:p>
            <a:fld id="{B46E3AC6-A675-4D54-BBBE-F856B9A18570}" type="slidenum">
              <a:rPr lang="zh-TW" altLang="en-US" smtClean="0"/>
              <a:pPr/>
              <a:t>‹#›</a:t>
            </a:fld>
            <a:endParaRPr lang="zh-TW" altLang="en-US" dirty="0"/>
          </a:p>
        </p:txBody>
      </p:sp>
      <p:sp>
        <p:nvSpPr>
          <p:cNvPr id="6" name="內容版面配置區 2">
            <a:extLst>
              <a:ext uri="{FF2B5EF4-FFF2-40B4-BE49-F238E27FC236}">
                <a16:creationId xmlns:a16="http://schemas.microsoft.com/office/drawing/2014/main" id="{068239A9-82A1-1DD7-1BCA-415B5F2B41A1}"/>
              </a:ext>
            </a:extLst>
          </p:cNvPr>
          <p:cNvSpPr>
            <a:spLocks noGrp="1"/>
          </p:cNvSpPr>
          <p:nvPr>
            <p:ph sz="half" idx="1"/>
          </p:nvPr>
        </p:nvSpPr>
        <p:spPr>
          <a:xfrm>
            <a:off x="4667002" y="1249833"/>
            <a:ext cx="7433953" cy="4874921"/>
          </a:xfrm>
          <a:prstGeom prst="rect">
            <a:avLst/>
          </a:prstGeom>
        </p:spPr>
        <p:txBody>
          <a:bodyPr/>
          <a:lstStyle>
            <a:lvl1pP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Freeform 8">
            <a:extLst>
              <a:ext uri="{FF2B5EF4-FFF2-40B4-BE49-F238E27FC236}">
                <a16:creationId xmlns:a16="http://schemas.microsoft.com/office/drawing/2014/main" id="{02C58F98-80E3-043A-BD36-4EED06305245}"/>
              </a:ext>
            </a:extLst>
          </p:cNvPr>
          <p:cNvSpPr/>
          <p:nvPr userDrawn="1"/>
        </p:nvSpPr>
        <p:spPr>
          <a:xfrm>
            <a:off x="-543140" y="2885636"/>
            <a:ext cx="1086280" cy="1086728"/>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9">
            <a:extLst>
              <a:ext uri="{FF2B5EF4-FFF2-40B4-BE49-F238E27FC236}">
                <a16:creationId xmlns:a16="http://schemas.microsoft.com/office/drawing/2014/main" id="{17F3F64C-1E53-D16D-10FF-C93F2D183A33}"/>
              </a:ext>
            </a:extLst>
          </p:cNvPr>
          <p:cNvSpPr/>
          <p:nvPr userDrawn="1"/>
        </p:nvSpPr>
        <p:spPr>
          <a:xfrm>
            <a:off x="11590323" y="2795001"/>
            <a:ext cx="1309560" cy="1267998"/>
          </a:xfrm>
          <a:custGeom>
            <a:avLst/>
            <a:gdLst/>
            <a:ahLst/>
            <a:cxnLst/>
            <a:rect l="l" t="t" r="r" b="b"/>
            <a:pathLst>
              <a:path w="1621594" h="1621594">
                <a:moveTo>
                  <a:pt x="0" y="0"/>
                </a:moveTo>
                <a:lnTo>
                  <a:pt x="1621594" y="0"/>
                </a:lnTo>
                <a:lnTo>
                  <a:pt x="1621594" y="1621594"/>
                </a:lnTo>
                <a:lnTo>
                  <a:pt x="0" y="16215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10">
            <a:extLst>
              <a:ext uri="{FF2B5EF4-FFF2-40B4-BE49-F238E27FC236}">
                <a16:creationId xmlns:a16="http://schemas.microsoft.com/office/drawing/2014/main" id="{18C58667-78BC-B2C6-619D-45B01827FDB5}"/>
              </a:ext>
            </a:extLst>
          </p:cNvPr>
          <p:cNvSpPr txBox="1"/>
          <p:nvPr userDrawn="1"/>
        </p:nvSpPr>
        <p:spPr>
          <a:xfrm>
            <a:off x="838200" y="2888710"/>
            <a:ext cx="3200400" cy="1080937"/>
          </a:xfrm>
          <a:prstGeom prst="rect">
            <a:avLst/>
          </a:prstGeom>
        </p:spPr>
        <p:txBody>
          <a:bodyPr wrap="square" lIns="0" tIns="0" rIns="0" bIns="0" rtlCol="0" anchor="t">
            <a:spAutoFit/>
          </a:bodyPr>
          <a:lstStyle/>
          <a:p>
            <a:pPr algn="ctr">
              <a:lnSpc>
                <a:spcPts val="9099"/>
              </a:lnSpc>
            </a:pPr>
            <a:r>
              <a:rPr lang="en-US" sz="6000" b="1" dirty="0">
                <a:solidFill>
                  <a:srgbClr val="FFFFFF"/>
                </a:solidFill>
                <a:latin typeface="Helios Bold"/>
                <a:ea typeface="Helios Bold"/>
                <a:cs typeface="Helios Bold"/>
                <a:sym typeface="Helios Bold"/>
              </a:rPr>
              <a:t>Agenda</a:t>
            </a:r>
          </a:p>
        </p:txBody>
      </p:sp>
    </p:spTree>
    <p:extLst>
      <p:ext uri="{BB962C8B-B14F-4D97-AF65-F5344CB8AC3E}">
        <p14:creationId xmlns:p14="http://schemas.microsoft.com/office/powerpoint/2010/main" val="2148960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909F58F-BACB-86BF-219C-AD12E7C7A67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20C261FD-4B80-CE31-AFE7-E68E413FF6E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247AA545-6F38-0D60-3B45-07DD2BC4AF13}"/>
              </a:ext>
            </a:extLst>
          </p:cNvPr>
          <p:cNvSpPr>
            <a:spLocks noGrp="1"/>
          </p:cNvSpPr>
          <p:nvPr>
            <p:ph type="dt" sz="half" idx="10"/>
          </p:nvPr>
        </p:nvSpPr>
        <p:spPr/>
        <p:txBody>
          <a:bodyPr/>
          <a:lstStyle/>
          <a:p>
            <a:fld id="{E4F5B0F2-CCAC-43D4-A659-A02B407FF5DD}" type="datetime1">
              <a:rPr lang="zh-TW" altLang="en-US" smtClean="0"/>
              <a:t>2026/3/11</a:t>
            </a:fld>
            <a:endParaRPr lang="zh-TW" altLang="en-US"/>
          </a:p>
        </p:txBody>
      </p:sp>
      <p:sp>
        <p:nvSpPr>
          <p:cNvPr id="5" name="頁尾版面配置區 4">
            <a:extLst>
              <a:ext uri="{FF2B5EF4-FFF2-40B4-BE49-F238E27FC236}">
                <a16:creationId xmlns:a16="http://schemas.microsoft.com/office/drawing/2014/main" id="{FAA593E7-D410-A410-2FB7-D3FADD023C1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5BA5120-7C1C-9D3D-00D6-E1B8D2505651}"/>
              </a:ext>
            </a:extLst>
          </p:cNvPr>
          <p:cNvSpPr>
            <a:spLocks noGrp="1"/>
          </p:cNvSpPr>
          <p:nvPr>
            <p:ph type="sldNum" sz="quarter" idx="12"/>
          </p:nvPr>
        </p:nvSpPr>
        <p:spPr/>
        <p:txBody>
          <a:bodyPr/>
          <a:lstStyle/>
          <a:p>
            <a:fld id="{B46E3AC6-A675-4D54-BBBE-F856B9A18570}" type="slidenum">
              <a:rPr lang="zh-TW" altLang="en-US" smtClean="0"/>
              <a:t>‹#›</a:t>
            </a:fld>
            <a:endParaRPr lang="zh-TW" altLang="en-US"/>
          </a:p>
        </p:txBody>
      </p:sp>
    </p:spTree>
    <p:extLst>
      <p:ext uri="{BB962C8B-B14F-4D97-AF65-F5344CB8AC3E}">
        <p14:creationId xmlns:p14="http://schemas.microsoft.com/office/powerpoint/2010/main" val="668954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94D1130-C9F1-507B-598E-D73247032838}"/>
              </a:ext>
            </a:extLst>
          </p:cNvPr>
          <p:cNvSpPr>
            <a:spLocks noGrp="1"/>
          </p:cNvSpPr>
          <p:nvPr>
            <p:ph type="title"/>
          </p:nvPr>
        </p:nvSpPr>
        <p:spPr>
          <a:xfrm>
            <a:off x="838200" y="365125"/>
            <a:ext cx="10515600" cy="1325563"/>
          </a:xfrm>
          <a:prstGeom prst="rect">
            <a:avLst/>
          </a:prstGeom>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D5F948F1-A743-1473-8D5E-361B8C237E8A}"/>
              </a:ext>
            </a:extLst>
          </p:cNvPr>
          <p:cNvSpPr>
            <a:spLocks noGrp="1"/>
          </p:cNvSpPr>
          <p:nvPr>
            <p:ph sz="half" idx="1"/>
          </p:nvPr>
        </p:nvSpPr>
        <p:spPr>
          <a:xfrm>
            <a:off x="838200" y="1825625"/>
            <a:ext cx="5181600" cy="4351338"/>
          </a:xfrm>
          <a:prstGeom prst="rect">
            <a:avLst/>
          </a:prstGeo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a:extLst>
              <a:ext uri="{FF2B5EF4-FFF2-40B4-BE49-F238E27FC236}">
                <a16:creationId xmlns:a16="http://schemas.microsoft.com/office/drawing/2014/main" id="{FCAB7814-B246-D05F-E715-DB66103C9014}"/>
              </a:ext>
            </a:extLst>
          </p:cNvPr>
          <p:cNvSpPr>
            <a:spLocks noGrp="1"/>
          </p:cNvSpPr>
          <p:nvPr>
            <p:ph sz="half" idx="2"/>
          </p:nvPr>
        </p:nvSpPr>
        <p:spPr>
          <a:xfrm>
            <a:off x="6172200" y="1825625"/>
            <a:ext cx="5181600" cy="4351338"/>
          </a:xfrm>
          <a:prstGeom prst="rect">
            <a:avLst/>
          </a:prstGeo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日期版面配置區 4">
            <a:extLst>
              <a:ext uri="{FF2B5EF4-FFF2-40B4-BE49-F238E27FC236}">
                <a16:creationId xmlns:a16="http://schemas.microsoft.com/office/drawing/2014/main" id="{B9A67AEC-550B-2580-2421-70B99810977A}"/>
              </a:ext>
            </a:extLst>
          </p:cNvPr>
          <p:cNvSpPr>
            <a:spLocks noGrp="1"/>
          </p:cNvSpPr>
          <p:nvPr>
            <p:ph type="dt" sz="half" idx="10"/>
          </p:nvPr>
        </p:nvSpPr>
        <p:spPr/>
        <p:txBody>
          <a:bodyPr/>
          <a:lstStyle/>
          <a:p>
            <a:fld id="{1A384D9A-A8D1-4146-88B0-24921202BE6E}" type="datetime1">
              <a:rPr lang="zh-TW" altLang="en-US" smtClean="0"/>
              <a:t>2026/3/11</a:t>
            </a:fld>
            <a:endParaRPr lang="zh-TW" altLang="en-US"/>
          </a:p>
        </p:txBody>
      </p:sp>
      <p:sp>
        <p:nvSpPr>
          <p:cNvPr id="6" name="頁尾版面配置區 5">
            <a:extLst>
              <a:ext uri="{FF2B5EF4-FFF2-40B4-BE49-F238E27FC236}">
                <a16:creationId xmlns:a16="http://schemas.microsoft.com/office/drawing/2014/main" id="{00EFC099-BECA-F528-43D0-0BF0C98EF8E1}"/>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6EEB8528-6127-3350-14D3-DF5D2A61327D}"/>
              </a:ext>
            </a:extLst>
          </p:cNvPr>
          <p:cNvSpPr>
            <a:spLocks noGrp="1"/>
          </p:cNvSpPr>
          <p:nvPr>
            <p:ph type="sldNum" sz="quarter" idx="12"/>
          </p:nvPr>
        </p:nvSpPr>
        <p:spPr/>
        <p:txBody>
          <a:bodyPr/>
          <a:lstStyle/>
          <a:p>
            <a:fld id="{B46E3AC6-A675-4D54-BBBE-F856B9A18570}" type="slidenum">
              <a:rPr lang="zh-TW" altLang="en-US" smtClean="0"/>
              <a:t>‹#›</a:t>
            </a:fld>
            <a:endParaRPr lang="zh-TW" altLang="en-US"/>
          </a:p>
        </p:txBody>
      </p:sp>
    </p:spTree>
    <p:extLst>
      <p:ext uri="{BB962C8B-B14F-4D97-AF65-F5344CB8AC3E}">
        <p14:creationId xmlns:p14="http://schemas.microsoft.com/office/powerpoint/2010/main" val="1049901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699544-7F49-07EA-92D3-7AD968ACFB25}"/>
              </a:ext>
            </a:extLst>
          </p:cNvPr>
          <p:cNvSpPr>
            <a:spLocks noGrp="1"/>
          </p:cNvSpPr>
          <p:nvPr>
            <p:ph type="title"/>
          </p:nvPr>
        </p:nvSpPr>
        <p:spPr>
          <a:xfrm>
            <a:off x="839788" y="365125"/>
            <a:ext cx="10515600" cy="1325563"/>
          </a:xfrm>
          <a:prstGeom prst="rect">
            <a:avLst/>
          </a:prstGeo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A21D680C-77DB-7741-0594-E3E522E9D2B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F1B3B0AA-E10D-3436-7012-437C534D69B8}"/>
              </a:ext>
            </a:extLst>
          </p:cNvPr>
          <p:cNvSpPr>
            <a:spLocks noGrp="1"/>
          </p:cNvSpPr>
          <p:nvPr>
            <p:ph sz="half" idx="2"/>
          </p:nvPr>
        </p:nvSpPr>
        <p:spPr>
          <a:xfrm>
            <a:off x="839788" y="2505075"/>
            <a:ext cx="5157787" cy="3684588"/>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7A349B83-5EC4-D42E-B9A2-E8D373E8050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DA191819-B315-FBF4-7B0F-0207FD6A2003}"/>
              </a:ext>
            </a:extLst>
          </p:cNvPr>
          <p:cNvSpPr>
            <a:spLocks noGrp="1"/>
          </p:cNvSpPr>
          <p:nvPr>
            <p:ph sz="quarter" idx="4"/>
          </p:nvPr>
        </p:nvSpPr>
        <p:spPr>
          <a:xfrm>
            <a:off x="6172200" y="2505075"/>
            <a:ext cx="5183188" cy="3684588"/>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AB4B010C-CEB0-8C3C-EA8B-F9D46A680C81}"/>
              </a:ext>
            </a:extLst>
          </p:cNvPr>
          <p:cNvSpPr>
            <a:spLocks noGrp="1"/>
          </p:cNvSpPr>
          <p:nvPr>
            <p:ph type="dt" sz="half" idx="10"/>
          </p:nvPr>
        </p:nvSpPr>
        <p:spPr/>
        <p:txBody>
          <a:bodyPr/>
          <a:lstStyle/>
          <a:p>
            <a:fld id="{01AF9A42-5739-400D-B642-CE19FDFB5113}" type="datetime1">
              <a:rPr lang="zh-TW" altLang="en-US" smtClean="0"/>
              <a:t>2026/3/11</a:t>
            </a:fld>
            <a:endParaRPr lang="zh-TW" altLang="en-US"/>
          </a:p>
        </p:txBody>
      </p:sp>
      <p:sp>
        <p:nvSpPr>
          <p:cNvPr id="8" name="頁尾版面配置區 7">
            <a:extLst>
              <a:ext uri="{FF2B5EF4-FFF2-40B4-BE49-F238E27FC236}">
                <a16:creationId xmlns:a16="http://schemas.microsoft.com/office/drawing/2014/main" id="{EC220E9A-2BFE-0490-9649-9146DE6481FD}"/>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7C670DFA-55E8-6BE0-9D37-E9E6886D95A1}"/>
              </a:ext>
            </a:extLst>
          </p:cNvPr>
          <p:cNvSpPr>
            <a:spLocks noGrp="1"/>
          </p:cNvSpPr>
          <p:nvPr>
            <p:ph type="sldNum" sz="quarter" idx="12"/>
          </p:nvPr>
        </p:nvSpPr>
        <p:spPr/>
        <p:txBody>
          <a:bodyPr/>
          <a:lstStyle/>
          <a:p>
            <a:fld id="{B46E3AC6-A675-4D54-BBBE-F856B9A18570}" type="slidenum">
              <a:rPr lang="zh-TW" altLang="en-US" smtClean="0"/>
              <a:t>‹#›</a:t>
            </a:fld>
            <a:endParaRPr lang="zh-TW" altLang="en-US"/>
          </a:p>
        </p:txBody>
      </p:sp>
    </p:spTree>
    <p:extLst>
      <p:ext uri="{BB962C8B-B14F-4D97-AF65-F5344CB8AC3E}">
        <p14:creationId xmlns:p14="http://schemas.microsoft.com/office/powerpoint/2010/main" val="3956155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CE2314-F014-DFCB-306B-C4A7D5E0F7F2}"/>
              </a:ext>
            </a:extLst>
          </p:cNvPr>
          <p:cNvSpPr>
            <a:spLocks noGrp="1"/>
          </p:cNvSpPr>
          <p:nvPr>
            <p:ph type="title"/>
          </p:nvPr>
        </p:nvSpPr>
        <p:spPr>
          <a:xfrm>
            <a:off x="838200" y="365125"/>
            <a:ext cx="10515600" cy="1325563"/>
          </a:xfrm>
          <a:prstGeom prst="rect">
            <a:avLst/>
          </a:prstGeom>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A96833A4-66B2-257B-7125-38C7E9560FA9}"/>
              </a:ext>
            </a:extLst>
          </p:cNvPr>
          <p:cNvSpPr>
            <a:spLocks noGrp="1"/>
          </p:cNvSpPr>
          <p:nvPr>
            <p:ph type="dt" sz="half" idx="10"/>
          </p:nvPr>
        </p:nvSpPr>
        <p:spPr/>
        <p:txBody>
          <a:bodyPr/>
          <a:lstStyle/>
          <a:p>
            <a:fld id="{61D936BF-E7A2-4D2E-9C56-18E4A9E0CBBD}" type="datetime1">
              <a:rPr lang="zh-TW" altLang="en-US" smtClean="0"/>
              <a:t>2026/3/11</a:t>
            </a:fld>
            <a:endParaRPr lang="zh-TW" altLang="en-US"/>
          </a:p>
        </p:txBody>
      </p:sp>
      <p:sp>
        <p:nvSpPr>
          <p:cNvPr id="4" name="頁尾版面配置區 3">
            <a:extLst>
              <a:ext uri="{FF2B5EF4-FFF2-40B4-BE49-F238E27FC236}">
                <a16:creationId xmlns:a16="http://schemas.microsoft.com/office/drawing/2014/main" id="{7C45E878-FEDF-11CE-3911-398EAF12BF87}"/>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122677F3-8DCF-6F49-18F0-62ACC69D48E9}"/>
              </a:ext>
            </a:extLst>
          </p:cNvPr>
          <p:cNvSpPr>
            <a:spLocks noGrp="1"/>
          </p:cNvSpPr>
          <p:nvPr>
            <p:ph type="sldNum" sz="quarter" idx="12"/>
          </p:nvPr>
        </p:nvSpPr>
        <p:spPr/>
        <p:txBody>
          <a:bodyPr/>
          <a:lstStyle/>
          <a:p>
            <a:fld id="{B46E3AC6-A675-4D54-BBBE-F856B9A18570}" type="slidenum">
              <a:rPr lang="zh-TW" altLang="en-US" smtClean="0"/>
              <a:t>‹#›</a:t>
            </a:fld>
            <a:endParaRPr lang="zh-TW" altLang="en-US"/>
          </a:p>
        </p:txBody>
      </p:sp>
    </p:spTree>
    <p:extLst>
      <p:ext uri="{BB962C8B-B14F-4D97-AF65-F5344CB8AC3E}">
        <p14:creationId xmlns:p14="http://schemas.microsoft.com/office/powerpoint/2010/main" val="1671299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E94CE24-888A-EA1F-7FAC-8C34A5EAA71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0904F65F-D93D-7310-C97D-8E308063C80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C7192D0A-C4A9-D541-F1FF-393D7D8C39B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506EA9A3-71AB-3411-3AE2-32EC6E1757D0}"/>
              </a:ext>
            </a:extLst>
          </p:cNvPr>
          <p:cNvSpPr>
            <a:spLocks noGrp="1"/>
          </p:cNvSpPr>
          <p:nvPr>
            <p:ph type="dt" sz="half" idx="10"/>
          </p:nvPr>
        </p:nvSpPr>
        <p:spPr/>
        <p:txBody>
          <a:bodyPr/>
          <a:lstStyle/>
          <a:p>
            <a:fld id="{584A3392-33AC-4001-A4EB-BC85E7EFFC38}" type="datetime1">
              <a:rPr lang="zh-TW" altLang="en-US" smtClean="0"/>
              <a:t>2026/3/11</a:t>
            </a:fld>
            <a:endParaRPr lang="zh-TW" altLang="en-US"/>
          </a:p>
        </p:txBody>
      </p:sp>
      <p:sp>
        <p:nvSpPr>
          <p:cNvPr id="6" name="頁尾版面配置區 5">
            <a:extLst>
              <a:ext uri="{FF2B5EF4-FFF2-40B4-BE49-F238E27FC236}">
                <a16:creationId xmlns:a16="http://schemas.microsoft.com/office/drawing/2014/main" id="{CFB354A1-45B9-F146-6DAB-79D67AF9E467}"/>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B09CE82A-F8B3-41B7-6B74-8926A5007A60}"/>
              </a:ext>
            </a:extLst>
          </p:cNvPr>
          <p:cNvSpPr>
            <a:spLocks noGrp="1"/>
          </p:cNvSpPr>
          <p:nvPr>
            <p:ph type="sldNum" sz="quarter" idx="12"/>
          </p:nvPr>
        </p:nvSpPr>
        <p:spPr/>
        <p:txBody>
          <a:bodyPr/>
          <a:lstStyle/>
          <a:p>
            <a:fld id="{B46E3AC6-A675-4D54-BBBE-F856B9A18570}" type="slidenum">
              <a:rPr lang="zh-TW" altLang="en-US" smtClean="0"/>
              <a:t>‹#›</a:t>
            </a:fld>
            <a:endParaRPr lang="zh-TW" altLang="en-US"/>
          </a:p>
        </p:txBody>
      </p:sp>
    </p:spTree>
    <p:extLst>
      <p:ext uri="{BB962C8B-B14F-4D97-AF65-F5344CB8AC3E}">
        <p14:creationId xmlns:p14="http://schemas.microsoft.com/office/powerpoint/2010/main" val="1111826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0A6207-4775-5634-B60F-4AD6CF43788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779403F1-5ED1-3687-CC5B-28CA61617C9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B1CFAD80-AB86-9103-6340-2D62D7105A7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0C1EAB86-70BE-B410-BA5C-4E8946F32F10}"/>
              </a:ext>
            </a:extLst>
          </p:cNvPr>
          <p:cNvSpPr>
            <a:spLocks noGrp="1"/>
          </p:cNvSpPr>
          <p:nvPr>
            <p:ph type="dt" sz="half" idx="10"/>
          </p:nvPr>
        </p:nvSpPr>
        <p:spPr/>
        <p:txBody>
          <a:bodyPr/>
          <a:lstStyle/>
          <a:p>
            <a:fld id="{2E945B7F-56D0-4E20-BD4F-8F9B985436C9}" type="datetime1">
              <a:rPr lang="zh-TW" altLang="en-US" smtClean="0"/>
              <a:t>2026/3/11</a:t>
            </a:fld>
            <a:endParaRPr lang="zh-TW" altLang="en-US"/>
          </a:p>
        </p:txBody>
      </p:sp>
      <p:sp>
        <p:nvSpPr>
          <p:cNvPr id="6" name="頁尾版面配置區 5">
            <a:extLst>
              <a:ext uri="{FF2B5EF4-FFF2-40B4-BE49-F238E27FC236}">
                <a16:creationId xmlns:a16="http://schemas.microsoft.com/office/drawing/2014/main" id="{AEAF021A-E9DB-70D8-3038-CA7557E734A8}"/>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66C6B50-68FA-5A0C-A6B0-81EE240442A1}"/>
              </a:ext>
            </a:extLst>
          </p:cNvPr>
          <p:cNvSpPr>
            <a:spLocks noGrp="1"/>
          </p:cNvSpPr>
          <p:nvPr>
            <p:ph type="sldNum" sz="quarter" idx="12"/>
          </p:nvPr>
        </p:nvSpPr>
        <p:spPr/>
        <p:txBody>
          <a:bodyPr/>
          <a:lstStyle/>
          <a:p>
            <a:fld id="{B46E3AC6-A675-4D54-BBBE-F856B9A18570}" type="slidenum">
              <a:rPr lang="zh-TW" altLang="en-US" smtClean="0"/>
              <a:t>‹#›</a:t>
            </a:fld>
            <a:endParaRPr lang="zh-TW" altLang="en-US"/>
          </a:p>
        </p:txBody>
      </p:sp>
    </p:spTree>
    <p:extLst>
      <p:ext uri="{BB962C8B-B14F-4D97-AF65-F5344CB8AC3E}">
        <p14:creationId xmlns:p14="http://schemas.microsoft.com/office/powerpoint/2010/main" val="3660617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文字版面配置區 2">
            <a:extLst>
              <a:ext uri="{FF2B5EF4-FFF2-40B4-BE49-F238E27FC236}">
                <a16:creationId xmlns:a16="http://schemas.microsoft.com/office/drawing/2014/main" id="{80F148A9-99CB-C0B0-0DBC-C831EA31BD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a:extLst>
              <a:ext uri="{FF2B5EF4-FFF2-40B4-BE49-F238E27FC236}">
                <a16:creationId xmlns:a16="http://schemas.microsoft.com/office/drawing/2014/main" id="{2636FDA7-5892-6D84-3F6E-A1B71AF232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52690C4-5EBF-44C1-89C9-7C1150DC8A11}" type="datetime1">
              <a:rPr lang="zh-TW" altLang="en-US" smtClean="0"/>
              <a:t>2026/3/11</a:t>
            </a:fld>
            <a:endParaRPr lang="zh-TW" altLang="en-US"/>
          </a:p>
        </p:txBody>
      </p:sp>
      <p:sp>
        <p:nvSpPr>
          <p:cNvPr id="5" name="頁尾版面配置區 4">
            <a:extLst>
              <a:ext uri="{FF2B5EF4-FFF2-40B4-BE49-F238E27FC236}">
                <a16:creationId xmlns:a16="http://schemas.microsoft.com/office/drawing/2014/main" id="{219E3FA6-CA62-9D4B-C3B2-4F17797DCA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95883184-6354-9E64-B32A-D9FC83DE05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46E3AC6-A675-4D54-BBBE-F856B9A18570}" type="slidenum">
              <a:rPr lang="zh-TW" altLang="en-US" smtClean="0"/>
              <a:t>‹#›</a:t>
            </a:fld>
            <a:endParaRPr lang="zh-TW" altLang="en-US" dirty="0"/>
          </a:p>
        </p:txBody>
      </p:sp>
      <p:sp>
        <p:nvSpPr>
          <p:cNvPr id="7" name="Freeform 2">
            <a:extLst>
              <a:ext uri="{FF2B5EF4-FFF2-40B4-BE49-F238E27FC236}">
                <a16:creationId xmlns:a16="http://schemas.microsoft.com/office/drawing/2014/main" id="{C73C9127-B4D7-9A5F-B23A-A2492B9AD563}"/>
              </a:ext>
            </a:extLst>
          </p:cNvPr>
          <p:cNvSpPr/>
          <p:nvPr userDrawn="1"/>
        </p:nvSpPr>
        <p:spPr>
          <a:xfrm>
            <a:off x="0" y="26882"/>
            <a:ext cx="12192000" cy="1121775"/>
          </a:xfrm>
          <a:custGeom>
            <a:avLst/>
            <a:gdLst/>
            <a:ahLst/>
            <a:cxnLst/>
            <a:rect l="l" t="t" r="r" b="b"/>
            <a:pathLst>
              <a:path w="18514558" h="6081154">
                <a:moveTo>
                  <a:pt x="0" y="0"/>
                </a:moveTo>
                <a:lnTo>
                  <a:pt x="18514558" y="0"/>
                </a:lnTo>
                <a:lnTo>
                  <a:pt x="18514558" y="6081154"/>
                </a:lnTo>
                <a:lnTo>
                  <a:pt x="0" y="6081154"/>
                </a:lnTo>
                <a:lnTo>
                  <a:pt x="0" y="0"/>
                </a:lnTo>
                <a:close/>
              </a:path>
            </a:pathLst>
          </a:custGeom>
          <a:blipFill>
            <a:blip r:embed="rId14"/>
            <a:stretch>
              <a:fillRect t="-36058" b="-47169"/>
            </a:stretch>
          </a:blipFill>
        </p:spPr>
        <p:txBody>
          <a:bodyPr/>
          <a:lstStyle/>
          <a:p>
            <a:endParaRPr lang="zh-TW" altLang="en-US" dirty="0"/>
          </a:p>
        </p:txBody>
      </p:sp>
      <p:sp>
        <p:nvSpPr>
          <p:cNvPr id="8" name="標題 1">
            <a:extLst>
              <a:ext uri="{FF2B5EF4-FFF2-40B4-BE49-F238E27FC236}">
                <a16:creationId xmlns:a16="http://schemas.microsoft.com/office/drawing/2014/main" id="{762D4BE1-3545-2AB6-012A-AB432E10E34D}"/>
              </a:ext>
            </a:extLst>
          </p:cNvPr>
          <p:cNvSpPr txBox="1">
            <a:spLocks/>
          </p:cNvSpPr>
          <p:nvPr userDrawn="1"/>
        </p:nvSpPr>
        <p:spPr>
          <a:xfrm>
            <a:off x="225631" y="278864"/>
            <a:ext cx="8965870" cy="964911"/>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Roboto" panose="02000000000000000000" pitchFamily="2" charset="0"/>
                <a:ea typeface="+mj-ea"/>
                <a:cs typeface="Roboto" panose="02000000000000000000" pitchFamily="2" charset="0"/>
              </a:defRPr>
            </a:lvl1pPr>
          </a:lstStyle>
          <a:p>
            <a:r>
              <a:rPr lang="zh-TW" altLang="en-US"/>
              <a:t>按一下以編輯母片標題樣式</a:t>
            </a:r>
            <a:endParaRPr lang="zh-TW" altLang="en-US" dirty="0"/>
          </a:p>
        </p:txBody>
      </p:sp>
      <p:sp>
        <p:nvSpPr>
          <p:cNvPr id="9" name="Freeform 3">
            <a:extLst>
              <a:ext uri="{FF2B5EF4-FFF2-40B4-BE49-F238E27FC236}">
                <a16:creationId xmlns:a16="http://schemas.microsoft.com/office/drawing/2014/main" id="{1892ED33-573D-725A-6BF6-A6D87CBBE827}"/>
              </a:ext>
            </a:extLst>
          </p:cNvPr>
          <p:cNvSpPr/>
          <p:nvPr userDrawn="1"/>
        </p:nvSpPr>
        <p:spPr>
          <a:xfrm>
            <a:off x="9892145" y="128793"/>
            <a:ext cx="2299855" cy="363992"/>
          </a:xfrm>
          <a:custGeom>
            <a:avLst/>
            <a:gdLst/>
            <a:ahLst/>
            <a:cxnLst/>
            <a:rect l="l" t="t" r="r" b="b"/>
            <a:pathLst>
              <a:path w="4057284" h="626387">
                <a:moveTo>
                  <a:pt x="0" y="0"/>
                </a:moveTo>
                <a:lnTo>
                  <a:pt x="4057284" y="0"/>
                </a:lnTo>
                <a:lnTo>
                  <a:pt x="4057284" y="626386"/>
                </a:lnTo>
                <a:lnTo>
                  <a:pt x="0" y="626386"/>
                </a:lnTo>
                <a:lnTo>
                  <a:pt x="0" y="0"/>
                </a:lnTo>
                <a:close/>
              </a:path>
            </a:pathLst>
          </a:custGeom>
          <a:blipFill>
            <a:blip r:embed="rId15"/>
            <a:stretch>
              <a:fillRect/>
            </a:stretch>
          </a:blipFill>
        </p:spPr>
        <p:txBody>
          <a:bodyPr/>
          <a:lstStyle/>
          <a:p>
            <a:endParaRPr lang="zh-TW" altLang="en-US" dirty="0"/>
          </a:p>
        </p:txBody>
      </p:sp>
    </p:spTree>
    <p:extLst>
      <p:ext uri="{BB962C8B-B14F-4D97-AF65-F5344CB8AC3E}">
        <p14:creationId xmlns:p14="http://schemas.microsoft.com/office/powerpoint/2010/main" val="222663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75000"/>
              <a:lumOff val="25000"/>
            </a:schemeClr>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0000"/>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75000"/>
            </a:schemeClr>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www.kway.com.t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69EDEE-7591-41E7-5914-46386857D0B2}"/>
              </a:ext>
            </a:extLst>
          </p:cNvPr>
          <p:cNvSpPr>
            <a:spLocks noGrp="1"/>
          </p:cNvSpPr>
          <p:nvPr>
            <p:ph type="ctrTitle"/>
          </p:nvPr>
        </p:nvSpPr>
        <p:spPr>
          <a:xfrm>
            <a:off x="2921684" y="2409687"/>
            <a:ext cx="8355123" cy="1834509"/>
          </a:xfrm>
        </p:spPr>
        <p:txBody>
          <a:bodyPr/>
          <a:lstStyle/>
          <a:p>
            <a:r>
              <a:rPr kumimoji="0" lang="en-US" altLang="zh-TW" sz="5400" b="1" dirty="0">
                <a:solidFill>
                  <a:srgbClr val="333300"/>
                </a:solidFill>
                <a:effectLst>
                  <a:outerShdw blurRad="38100" dist="38100" dir="2700000" algn="tl">
                    <a:srgbClr val="C0C0C0"/>
                  </a:outerShdw>
                </a:effectLst>
                <a:latin typeface="Times New Roman" pitchFamily="18" charset="0"/>
                <a:ea typeface="標楷體" pitchFamily="65" charset="-120"/>
              </a:rPr>
              <a:t>K Way Information Corp.</a:t>
            </a:r>
            <a:br>
              <a:rPr kumimoji="0" lang="en-US" altLang="zh-TW" sz="5400" b="1" dirty="0">
                <a:solidFill>
                  <a:srgbClr val="333300"/>
                </a:solidFill>
                <a:effectLst>
                  <a:outerShdw blurRad="38100" dist="38100" dir="2700000" algn="tl">
                    <a:srgbClr val="C0C0C0"/>
                  </a:outerShdw>
                </a:effectLst>
                <a:latin typeface="Times New Roman" pitchFamily="18" charset="0"/>
                <a:ea typeface="標楷體" pitchFamily="65" charset="-120"/>
              </a:rPr>
            </a:br>
            <a:r>
              <a:rPr kumimoji="0" lang="en-US" altLang="zh-TW" sz="5400" b="1" dirty="0">
                <a:solidFill>
                  <a:srgbClr val="333300"/>
                </a:solidFill>
                <a:effectLst>
                  <a:outerShdw blurRad="38100" dist="38100" dir="2700000" algn="tl">
                    <a:srgbClr val="C0C0C0"/>
                  </a:outerShdw>
                </a:effectLst>
                <a:latin typeface="Times New Roman" pitchFamily="18" charset="0"/>
                <a:ea typeface="標楷體" pitchFamily="65" charset="-120"/>
              </a:rPr>
              <a:t>Investors Conference</a:t>
            </a:r>
            <a:endParaRPr lang="zh-TW" altLang="en-US" sz="5400" dirty="0"/>
          </a:p>
        </p:txBody>
      </p:sp>
      <p:sp>
        <p:nvSpPr>
          <p:cNvPr id="3" name="副標題 2">
            <a:extLst>
              <a:ext uri="{FF2B5EF4-FFF2-40B4-BE49-F238E27FC236}">
                <a16:creationId xmlns:a16="http://schemas.microsoft.com/office/drawing/2014/main" id="{30C38D1F-F733-C7C2-F2BD-373C93DAB902}"/>
              </a:ext>
            </a:extLst>
          </p:cNvPr>
          <p:cNvSpPr>
            <a:spLocks noGrp="1"/>
          </p:cNvSpPr>
          <p:nvPr>
            <p:ph type="subTitle" idx="1"/>
          </p:nvPr>
        </p:nvSpPr>
        <p:spPr>
          <a:xfrm>
            <a:off x="2921685" y="4919357"/>
            <a:ext cx="8355122" cy="911002"/>
          </a:xfrm>
        </p:spPr>
        <p:txBody>
          <a:bodyPr/>
          <a:lstStyle/>
          <a:p>
            <a:r>
              <a:rPr lang="zh-TW" altLang="en-US" dirty="0"/>
              <a:t>報告人：</a:t>
            </a:r>
            <a:r>
              <a:rPr lang="en-US" altLang="zh-TW" dirty="0"/>
              <a:t>Max Feng</a:t>
            </a:r>
          </a:p>
          <a:p>
            <a:r>
              <a:rPr lang="en-US" altLang="zh-TW" dirty="0"/>
              <a:t>2026-03-13</a:t>
            </a:r>
            <a:endParaRPr lang="zh-TW" altLang="en-US" dirty="0"/>
          </a:p>
        </p:txBody>
      </p:sp>
      <p:sp>
        <p:nvSpPr>
          <p:cNvPr id="4" name="投影片編號版面配置區 3">
            <a:extLst>
              <a:ext uri="{FF2B5EF4-FFF2-40B4-BE49-F238E27FC236}">
                <a16:creationId xmlns:a16="http://schemas.microsoft.com/office/drawing/2014/main" id="{1759B4E4-DE35-2736-C4E4-37EF0A79A339}"/>
              </a:ext>
            </a:extLst>
          </p:cNvPr>
          <p:cNvSpPr>
            <a:spLocks noGrp="1"/>
          </p:cNvSpPr>
          <p:nvPr>
            <p:ph type="sldNum" sz="quarter" idx="12"/>
          </p:nvPr>
        </p:nvSpPr>
        <p:spPr/>
        <p:txBody>
          <a:bodyPr/>
          <a:lstStyle/>
          <a:p>
            <a:fld id="{B46E3AC6-A675-4D54-BBBE-F856B9A18570}" type="slidenum">
              <a:rPr lang="zh-TW" altLang="en-US" smtClean="0"/>
              <a:pPr/>
              <a:t>1</a:t>
            </a:fld>
            <a:endParaRPr lang="zh-TW" altLang="en-US" dirty="0"/>
          </a:p>
        </p:txBody>
      </p:sp>
    </p:spTree>
    <p:extLst>
      <p:ext uri="{BB962C8B-B14F-4D97-AF65-F5344CB8AC3E}">
        <p14:creationId xmlns:p14="http://schemas.microsoft.com/office/powerpoint/2010/main" val="1819029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a:extLst>
              <a:ext uri="{FF2B5EF4-FFF2-40B4-BE49-F238E27FC236}">
                <a16:creationId xmlns:a16="http://schemas.microsoft.com/office/drawing/2014/main" id="{F6C77D6F-D800-56EF-F23D-6F32A85CEF42}"/>
              </a:ext>
            </a:extLst>
          </p:cNvPr>
          <p:cNvSpPr>
            <a:spLocks noGrp="1" noChangeArrowheads="1"/>
          </p:cNvSpPr>
          <p:nvPr>
            <p:ph type="title"/>
          </p:nvPr>
        </p:nvSpPr>
        <p:spPr/>
        <p:txBody>
          <a:bodyPr/>
          <a:lstStyle/>
          <a:p>
            <a:r>
              <a:rPr lang="en-US" altLang="zh-TW" sz="4400" dirty="0"/>
              <a:t>Financial Performance: Profit</a:t>
            </a:r>
            <a:endParaRPr lang="zh-TW" altLang="en-US" dirty="0"/>
          </a:p>
        </p:txBody>
      </p:sp>
      <p:sp>
        <p:nvSpPr>
          <p:cNvPr id="16387" name="投影片編號版面配置區 3">
            <a:extLst>
              <a:ext uri="{FF2B5EF4-FFF2-40B4-BE49-F238E27FC236}">
                <a16:creationId xmlns:a16="http://schemas.microsoft.com/office/drawing/2014/main" id="{D4530E46-5F27-779F-9D21-7C5E529EBD4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kumimoji="1" sz="32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Blip>
                <a:blip r:embed="rId4"/>
              </a:buBlip>
              <a:defRPr kumimoji="1" sz="2800">
                <a:solidFill>
                  <a:srgbClr val="0000CC"/>
                </a:solidFill>
                <a:latin typeface="Arial" panose="020B0604020202020204" pitchFamily="34" charset="0"/>
                <a:ea typeface="微軟正黑體" panose="020B0604030504040204" pitchFamily="34" charset="-120"/>
              </a:defRPr>
            </a:lvl2pPr>
            <a:lvl3pPr marL="1143000" indent="-228600">
              <a:spcBef>
                <a:spcPct val="20000"/>
              </a:spcBef>
              <a:buBlip>
                <a:blip r:embed="rId5"/>
              </a:buBlip>
              <a:defRPr kumimoji="1" sz="2400">
                <a:solidFill>
                  <a:schemeClr val="tx1"/>
                </a:solidFill>
                <a:latin typeface="Arial" panose="020B0604020202020204" pitchFamily="34" charset="0"/>
                <a:ea typeface="微軟正黑體" panose="020B0604030504040204" pitchFamily="34" charset="-120"/>
              </a:defRPr>
            </a:lvl3pPr>
            <a:lvl4pPr marL="1600200" indent="-228600">
              <a:spcBef>
                <a:spcPct val="20000"/>
              </a:spcBef>
              <a:buBlip>
                <a:blip r:embed="rId6"/>
              </a:buBlip>
              <a:defRPr kumimoji="1" sz="2000">
                <a:solidFill>
                  <a:srgbClr val="FF0000"/>
                </a:solidFill>
                <a:latin typeface="Arial" panose="020B0604020202020204" pitchFamily="34" charset="0"/>
                <a:ea typeface="微軟正黑體" panose="020B0604030504040204" pitchFamily="34" charset="-120"/>
              </a:defRPr>
            </a:lvl4pPr>
            <a:lvl5pPr marL="2057400" indent="-228600">
              <a:spcBef>
                <a:spcPct val="20000"/>
              </a:spcBef>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9pPr>
          </a:lstStyle>
          <a:p>
            <a:pPr>
              <a:spcBef>
                <a:spcPct val="0"/>
              </a:spcBef>
              <a:buFontTx/>
              <a:buNone/>
            </a:pPr>
            <a:fld id="{7E7FC6C9-164C-43D0-AEE9-AC2438CB5497}" type="slidenum">
              <a:rPr lang="en-US" altLang="zh-TW" sz="1400">
                <a:latin typeface="Century Gothic" panose="020B0502020202020204" pitchFamily="34" charset="0"/>
                <a:ea typeface="標楷體" panose="03000509000000000000" pitchFamily="65" charset="-120"/>
              </a:rPr>
              <a:pPr>
                <a:spcBef>
                  <a:spcPct val="0"/>
                </a:spcBef>
                <a:buFontTx/>
                <a:buNone/>
              </a:pPr>
              <a:t>10</a:t>
            </a:fld>
            <a:endParaRPr lang="en-US" altLang="zh-TW" sz="1400">
              <a:latin typeface="Century Gothic" panose="020B0502020202020204" pitchFamily="34" charset="0"/>
              <a:ea typeface="標楷體" panose="03000509000000000000" pitchFamily="65" charset="-120"/>
            </a:endParaRPr>
          </a:p>
        </p:txBody>
      </p:sp>
      <p:graphicFrame>
        <p:nvGraphicFramePr>
          <p:cNvPr id="4" name="內容版面配置區 3">
            <a:extLst>
              <a:ext uri="{FF2B5EF4-FFF2-40B4-BE49-F238E27FC236}">
                <a16:creationId xmlns:a16="http://schemas.microsoft.com/office/drawing/2014/main" id="{E6088CCC-C2A9-42D4-8FA8-A0738AE01F66}"/>
              </a:ext>
            </a:extLst>
          </p:cNvPr>
          <p:cNvGraphicFramePr>
            <a:graphicFrameLocks noGrp="1"/>
          </p:cNvGraphicFramePr>
          <p:nvPr>
            <p:ph idx="1"/>
            <p:extLst>
              <p:ext uri="{D42A27DB-BD31-4B8C-83A1-F6EECF244321}">
                <p14:modId xmlns:p14="http://schemas.microsoft.com/office/powerpoint/2010/main" val="2925887790"/>
              </p:ext>
            </p:extLst>
          </p:nvPr>
        </p:nvGraphicFramePr>
        <p:xfrm>
          <a:off x="838200" y="1604963"/>
          <a:ext cx="10515600" cy="4572000"/>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a:extLst>
              <a:ext uri="{FF2B5EF4-FFF2-40B4-BE49-F238E27FC236}">
                <a16:creationId xmlns:a16="http://schemas.microsoft.com/office/drawing/2014/main" id="{3F4532C7-D4B4-EA62-6DD1-5D3845B1C76C}"/>
              </a:ext>
            </a:extLst>
          </p:cNvPr>
          <p:cNvSpPr>
            <a:spLocks noGrp="1" noChangeArrowheads="1"/>
          </p:cNvSpPr>
          <p:nvPr>
            <p:ph type="title"/>
          </p:nvPr>
        </p:nvSpPr>
        <p:spPr/>
        <p:txBody>
          <a:bodyPr/>
          <a:lstStyle/>
          <a:p>
            <a:r>
              <a:rPr lang="en-US" altLang="zh-TW" sz="3600" dirty="0"/>
              <a:t>Financial Performance—Income Statement</a:t>
            </a:r>
            <a:endParaRPr lang="zh-TW" altLang="en-US" sz="3600" dirty="0"/>
          </a:p>
        </p:txBody>
      </p:sp>
      <p:graphicFrame>
        <p:nvGraphicFramePr>
          <p:cNvPr id="5" name="內容版面配置區 4">
            <a:extLst>
              <a:ext uri="{FF2B5EF4-FFF2-40B4-BE49-F238E27FC236}">
                <a16:creationId xmlns:a16="http://schemas.microsoft.com/office/drawing/2014/main" id="{CBDD8FB8-F495-BEB2-5D43-91E76E37DFB2}"/>
              </a:ext>
            </a:extLst>
          </p:cNvPr>
          <p:cNvGraphicFramePr>
            <a:graphicFrameLocks noGrp="1"/>
          </p:cNvGraphicFramePr>
          <p:nvPr>
            <p:ph idx="1"/>
            <p:extLst>
              <p:ext uri="{D42A27DB-BD31-4B8C-83A1-F6EECF244321}">
                <p14:modId xmlns:p14="http://schemas.microsoft.com/office/powerpoint/2010/main" val="29826888"/>
              </p:ext>
            </p:extLst>
          </p:nvPr>
        </p:nvGraphicFramePr>
        <p:xfrm>
          <a:off x="1555668" y="1566864"/>
          <a:ext cx="8965870" cy="5086353"/>
        </p:xfrm>
        <a:graphic>
          <a:graphicData uri="http://schemas.openxmlformats.org/drawingml/2006/table">
            <a:tbl>
              <a:tblPr>
                <a:tableStyleId>{5C22544A-7EE6-4342-B048-85BDC9FD1C3A}</a:tableStyleId>
              </a:tblPr>
              <a:tblGrid>
                <a:gridCol w="4085111">
                  <a:extLst>
                    <a:ext uri="{9D8B030D-6E8A-4147-A177-3AD203B41FA5}">
                      <a16:colId xmlns:a16="http://schemas.microsoft.com/office/drawing/2014/main" val="20000"/>
                    </a:ext>
                  </a:extLst>
                </a:gridCol>
                <a:gridCol w="2386940">
                  <a:extLst>
                    <a:ext uri="{9D8B030D-6E8A-4147-A177-3AD203B41FA5}">
                      <a16:colId xmlns:a16="http://schemas.microsoft.com/office/drawing/2014/main" val="20001"/>
                    </a:ext>
                  </a:extLst>
                </a:gridCol>
                <a:gridCol w="2493819">
                  <a:extLst>
                    <a:ext uri="{9D8B030D-6E8A-4147-A177-3AD203B41FA5}">
                      <a16:colId xmlns:a16="http://schemas.microsoft.com/office/drawing/2014/main" val="20002"/>
                    </a:ext>
                  </a:extLst>
                </a:gridCol>
              </a:tblGrid>
              <a:tr h="323877">
                <a:tc gridSpan="3">
                  <a:txBody>
                    <a:bodyPr/>
                    <a:lstStyle/>
                    <a:p>
                      <a:pPr algn="ctr" fontAlgn="ctr"/>
                      <a:r>
                        <a:rPr lang="en-US" altLang="zh-TW" sz="1600" b="1"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Consolidated Statement of Comprehensive Income</a:t>
                      </a:r>
                      <a:endParaRPr lang="en-US" altLang="zh-TW" sz="1600" b="1"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890" marR="5890" marT="5889"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280209">
                <a:tc>
                  <a:txBody>
                    <a:bodyPr/>
                    <a:lstStyle/>
                    <a:p>
                      <a:pPr algn="l" fontAlgn="ctr"/>
                      <a:endPar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890" marR="5890" marT="5889" marB="0" anchor="ctr"/>
                </a:tc>
                <a:tc>
                  <a:txBody>
                    <a:bodyPr/>
                    <a:lstStyle/>
                    <a:p>
                      <a:pPr algn="l" fontAlgn="ctr"/>
                      <a:endPar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890" marR="5890" marT="5889" marB="0" anchor="ctr"/>
                </a:tc>
                <a:tc>
                  <a:txBody>
                    <a:bodyPr/>
                    <a:lstStyle/>
                    <a:p>
                      <a:pPr algn="l" fontAlgn="ctr"/>
                      <a:endPar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890" marR="5890" marT="5889" marB="0" anchor="ctr"/>
                </a:tc>
                <a:extLst>
                  <a:ext uri="{0D108BD9-81ED-4DB2-BD59-A6C34878D82A}">
                    <a16:rowId xmlns:a16="http://schemas.microsoft.com/office/drawing/2014/main" val="10001"/>
                  </a:ext>
                </a:extLst>
              </a:tr>
              <a:tr h="280209">
                <a:tc>
                  <a:txBody>
                    <a:bodyPr/>
                    <a:lstStyle/>
                    <a:p>
                      <a:pPr algn="l" fontAlgn="ctr"/>
                      <a:r>
                        <a:rPr lang="en-US" altLang="zh-TW" sz="1600" u="none" strike="noStrike" dirty="0">
                          <a:effectLst/>
                          <a:latin typeface="微軟正黑體" panose="020B0604030504040204" pitchFamily="34" charset="-120"/>
                          <a:ea typeface="微軟正黑體" panose="020B0604030504040204" pitchFamily="34" charset="-120"/>
                        </a:rPr>
                        <a:t>(Unit: NTD Thousands)</a:t>
                      </a:r>
                      <a:endParaRPr lang="en-US" altLang="zh-TW" sz="16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890" marR="5890" marT="5889" marB="0" anchor="ctr"/>
                </a:tc>
                <a:tc>
                  <a:txBody>
                    <a:bodyPr/>
                    <a:lstStyle/>
                    <a:p>
                      <a:pPr algn="ctr" fontAlgn="ctr"/>
                      <a:r>
                        <a:rPr lang="en-US" altLang="zh-TW" sz="1600" b="1" u="sng" strike="noStrike" dirty="0">
                          <a:effectLst/>
                          <a:latin typeface="微軟正黑體" panose="020B0604030504040204" pitchFamily="34" charset="-120"/>
                          <a:ea typeface="微軟正黑體" panose="020B0604030504040204" pitchFamily="34" charset="-120"/>
                        </a:rPr>
                        <a:t>2025</a:t>
                      </a:r>
                      <a:endParaRPr lang="zh-TW" altLang="en-US" sz="1600" b="1" i="0" u="sng" strike="noStrike" dirty="0">
                        <a:solidFill>
                          <a:srgbClr val="000000"/>
                        </a:solidFill>
                        <a:effectLst/>
                        <a:latin typeface="微軟正黑體" panose="020B0604030504040204" pitchFamily="34" charset="-120"/>
                        <a:ea typeface="微軟正黑體" panose="020B0604030504040204" pitchFamily="34" charset="-120"/>
                      </a:endParaRPr>
                    </a:p>
                  </a:txBody>
                  <a:tcPr marL="5890" marR="5890" marT="5889" marB="0" anchor="ctr"/>
                </a:tc>
                <a:tc>
                  <a:txBody>
                    <a:bodyPr/>
                    <a:lstStyle/>
                    <a:p>
                      <a:pPr algn="ctr" fontAlgn="ctr"/>
                      <a:r>
                        <a:rPr lang="en-US" altLang="zh-TW" sz="1600" b="1" u="sng" strike="noStrike" dirty="0">
                          <a:effectLst/>
                          <a:latin typeface="微軟正黑體" panose="020B0604030504040204" pitchFamily="34" charset="-120"/>
                          <a:ea typeface="微軟正黑體" panose="020B0604030504040204" pitchFamily="34" charset="-120"/>
                        </a:rPr>
                        <a:t>2024</a:t>
                      </a:r>
                      <a:endParaRPr lang="zh-TW" altLang="en-US" sz="1600" b="1" i="0" u="sng" strike="noStrike" dirty="0">
                        <a:solidFill>
                          <a:srgbClr val="000000"/>
                        </a:solidFill>
                        <a:effectLst/>
                        <a:latin typeface="微軟正黑體" panose="020B0604030504040204" pitchFamily="34" charset="-120"/>
                        <a:ea typeface="微軟正黑體" panose="020B0604030504040204" pitchFamily="34" charset="-120"/>
                      </a:endParaRPr>
                    </a:p>
                  </a:txBody>
                  <a:tcPr marL="5890" marR="5890" marT="5889" marB="0" anchor="ctr"/>
                </a:tc>
                <a:extLst>
                  <a:ext uri="{0D108BD9-81ED-4DB2-BD59-A6C34878D82A}">
                    <a16:rowId xmlns:a16="http://schemas.microsoft.com/office/drawing/2014/main" val="10002"/>
                  </a:ext>
                </a:extLst>
              </a:tr>
              <a:tr h="280209">
                <a:tc>
                  <a:txBody>
                    <a:bodyPr/>
                    <a:lstStyle/>
                    <a:p>
                      <a:pPr algn="l" fontAlgn="ctr"/>
                      <a:endParaRPr lang="zh-TW" altLang="en-US" sz="1600" b="0" i="0" u="none" strike="noStrike">
                        <a:solidFill>
                          <a:srgbClr val="000000"/>
                        </a:solidFill>
                        <a:effectLst/>
                        <a:latin typeface="微軟正黑體" panose="020B0604030504040204" pitchFamily="34" charset="-120"/>
                        <a:ea typeface="微軟正黑體" panose="020B0604030504040204" pitchFamily="34" charset="-120"/>
                      </a:endParaRPr>
                    </a:p>
                  </a:txBody>
                  <a:tcPr marL="5890" marR="5890" marT="5889" marB="0" anchor="ctr"/>
                </a:tc>
                <a:tc>
                  <a:txBody>
                    <a:bodyPr/>
                    <a:lstStyle/>
                    <a:p>
                      <a:pPr algn="l" fontAlgn="ctr"/>
                      <a:endPar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890" marR="5890" marT="5889" marB="0" anchor="ctr"/>
                </a:tc>
                <a:tc>
                  <a:txBody>
                    <a:bodyPr/>
                    <a:lstStyle/>
                    <a:p>
                      <a:pPr algn="l" fontAlgn="ctr"/>
                      <a:endPar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5890" marR="5890" marT="5889" marB="0" anchor="ctr"/>
                </a:tc>
                <a:extLst>
                  <a:ext uri="{0D108BD9-81ED-4DB2-BD59-A6C34878D82A}">
                    <a16:rowId xmlns:a16="http://schemas.microsoft.com/office/drawing/2014/main" val="10003"/>
                  </a:ext>
                </a:extLst>
              </a:tr>
              <a:tr h="435761">
                <a:tc>
                  <a:txBody>
                    <a:bodyPr/>
                    <a:lstStyle/>
                    <a:p>
                      <a:pPr algn="l" fontAlgn="ctr"/>
                      <a:r>
                        <a:rPr lang="en-US" sz="160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Net sales revenue</a:t>
                      </a:r>
                      <a:endParaRPr lang="en-US" sz="16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004" marR="4878" marT="4878" marB="0" anchor="ctr"/>
                </a:tc>
                <a:tc>
                  <a:txBody>
                    <a:bodyPr/>
                    <a:lstStyle/>
                    <a:p>
                      <a:pPr algn="r"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304,597 </a:t>
                      </a:r>
                    </a:p>
                  </a:txBody>
                  <a:tcPr marL="9525" marR="108000" marT="9525" marB="0" anchor="ctr"/>
                </a:tc>
                <a:tc>
                  <a:txBody>
                    <a:bodyPr/>
                    <a:lstStyle/>
                    <a:p>
                      <a:pPr algn="r"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270,433 </a:t>
                      </a:r>
                    </a:p>
                  </a:txBody>
                  <a:tcPr marL="9525" marR="108000" marT="9525" marB="0" anchor="ctr"/>
                </a:tc>
                <a:extLst>
                  <a:ext uri="{0D108BD9-81ED-4DB2-BD59-A6C34878D82A}">
                    <a16:rowId xmlns:a16="http://schemas.microsoft.com/office/drawing/2014/main" val="10004"/>
                  </a:ext>
                </a:extLst>
              </a:tr>
              <a:tr h="435761">
                <a:tc>
                  <a:txBody>
                    <a:bodyPr/>
                    <a:lstStyle/>
                    <a:p>
                      <a:pPr algn="l" fontAlgn="ctr"/>
                      <a:r>
                        <a:rPr lang="en-US" sz="160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Operating cost</a:t>
                      </a:r>
                      <a:endParaRPr lang="en-US" sz="16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004" marR="4878" marT="4878" marB="0" anchor="ctr"/>
                </a:tc>
                <a:tc>
                  <a:txBody>
                    <a:bodyPr/>
                    <a:lstStyle/>
                    <a:p>
                      <a:pPr algn="r"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160,021 </a:t>
                      </a:r>
                    </a:p>
                  </a:txBody>
                  <a:tcPr marL="9525" marR="108000" marT="9525" marB="0" anchor="ctr"/>
                </a:tc>
                <a:tc>
                  <a:txBody>
                    <a:bodyPr/>
                    <a:lstStyle/>
                    <a:p>
                      <a:pPr algn="r"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172,039 </a:t>
                      </a:r>
                    </a:p>
                  </a:txBody>
                  <a:tcPr marL="9525" marR="108000" marT="9525" marB="0" anchor="ctr"/>
                </a:tc>
                <a:extLst>
                  <a:ext uri="{0D108BD9-81ED-4DB2-BD59-A6C34878D82A}">
                    <a16:rowId xmlns:a16="http://schemas.microsoft.com/office/drawing/2014/main" val="10005"/>
                  </a:ext>
                </a:extLst>
              </a:tr>
              <a:tr h="435761">
                <a:tc>
                  <a:txBody>
                    <a:bodyPr/>
                    <a:lstStyle/>
                    <a:p>
                      <a:pPr algn="l" fontAlgn="ctr"/>
                      <a:r>
                        <a:rPr lang="en-US" sz="160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Gross profit</a:t>
                      </a:r>
                      <a:endParaRPr lang="en-US" sz="16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004" marR="4878" marT="4878" marB="0" anchor="ctr"/>
                </a:tc>
                <a:tc>
                  <a:txBody>
                    <a:bodyPr/>
                    <a:lstStyle/>
                    <a:p>
                      <a:pPr algn="r"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144,576 </a:t>
                      </a:r>
                    </a:p>
                  </a:txBody>
                  <a:tcPr marL="9525" marR="108000" marT="9525" marB="0" anchor="ctr"/>
                </a:tc>
                <a:tc>
                  <a:txBody>
                    <a:bodyPr/>
                    <a:lstStyle/>
                    <a:p>
                      <a:pPr algn="r"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98,394 </a:t>
                      </a:r>
                    </a:p>
                  </a:txBody>
                  <a:tcPr marL="9525" marR="108000" marT="9525" marB="0" anchor="ctr"/>
                </a:tc>
                <a:extLst>
                  <a:ext uri="{0D108BD9-81ED-4DB2-BD59-A6C34878D82A}">
                    <a16:rowId xmlns:a16="http://schemas.microsoft.com/office/drawing/2014/main" val="10006"/>
                  </a:ext>
                </a:extLst>
              </a:tr>
              <a:tr h="435761">
                <a:tc>
                  <a:txBody>
                    <a:bodyPr/>
                    <a:lstStyle/>
                    <a:p>
                      <a:pPr algn="l" fontAlgn="ctr"/>
                      <a:r>
                        <a:rPr lang="en-US" sz="160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Operating expense</a:t>
                      </a:r>
                      <a:endParaRPr lang="en-US" sz="16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004" marR="4878" marT="4878" marB="0" anchor="ctr"/>
                </a:tc>
                <a:tc>
                  <a:txBody>
                    <a:bodyPr/>
                    <a:lstStyle/>
                    <a:p>
                      <a:pPr algn="r"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130,086 </a:t>
                      </a:r>
                    </a:p>
                  </a:txBody>
                  <a:tcPr marL="9525" marR="108000" marT="9525" marB="0" anchor="ctr"/>
                </a:tc>
                <a:tc>
                  <a:txBody>
                    <a:bodyPr/>
                    <a:lstStyle/>
                    <a:p>
                      <a:pPr algn="r"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102,691 </a:t>
                      </a:r>
                    </a:p>
                  </a:txBody>
                  <a:tcPr marL="9525" marR="108000" marT="9525" marB="0" anchor="ctr"/>
                </a:tc>
                <a:extLst>
                  <a:ext uri="{0D108BD9-81ED-4DB2-BD59-A6C34878D82A}">
                    <a16:rowId xmlns:a16="http://schemas.microsoft.com/office/drawing/2014/main" val="10007"/>
                  </a:ext>
                </a:extLst>
              </a:tr>
              <a:tr h="435761">
                <a:tc>
                  <a:txBody>
                    <a:bodyPr/>
                    <a:lstStyle/>
                    <a:p>
                      <a:pPr algn="l" fontAlgn="ctr"/>
                      <a:r>
                        <a:rPr lang="en-US" sz="160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Operating income</a:t>
                      </a:r>
                      <a:endParaRPr lang="en-US" sz="16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004" marR="4878" marT="4878" marB="0" anchor="ctr"/>
                </a:tc>
                <a:tc>
                  <a:txBody>
                    <a:bodyPr/>
                    <a:lstStyle/>
                    <a:p>
                      <a:pPr algn="r"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14,490 </a:t>
                      </a:r>
                    </a:p>
                  </a:txBody>
                  <a:tcPr marL="9525" marR="108000" marT="9525" marB="0" anchor="ctr"/>
                </a:tc>
                <a:tc>
                  <a:txBody>
                    <a:bodyPr/>
                    <a:lstStyle/>
                    <a:p>
                      <a:pPr algn="r" fontAlgn="ctr"/>
                      <a:r>
                        <a:rPr lang="en-US" altLang="zh-TW" sz="1600" b="0" i="0" u="none" strike="noStrike" dirty="0">
                          <a:solidFill>
                            <a:srgbClr val="FF0000"/>
                          </a:solidFill>
                          <a:effectLst/>
                          <a:latin typeface="微軟正黑體" panose="020B0604030504040204" pitchFamily="34" charset="-120"/>
                          <a:ea typeface="微軟正黑體" panose="020B0604030504040204" pitchFamily="34" charset="-120"/>
                        </a:rPr>
                        <a:t>(4,297)</a:t>
                      </a:r>
                    </a:p>
                  </a:txBody>
                  <a:tcPr marL="9525" marR="108000" marT="9525" marB="0" anchor="ctr"/>
                </a:tc>
                <a:extLst>
                  <a:ext uri="{0D108BD9-81ED-4DB2-BD59-A6C34878D82A}">
                    <a16:rowId xmlns:a16="http://schemas.microsoft.com/office/drawing/2014/main" val="10008"/>
                  </a:ext>
                </a:extLst>
              </a:tr>
              <a:tr h="435761">
                <a:tc>
                  <a:txBody>
                    <a:bodyPr/>
                    <a:lstStyle/>
                    <a:p>
                      <a:pPr algn="l" fontAlgn="ctr"/>
                      <a:r>
                        <a:rPr lang="en-US" sz="160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Non-operating income and expense</a:t>
                      </a:r>
                      <a:endParaRPr lang="en-US" sz="16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004" marR="4878" marT="4878" marB="0" anchor="ctr"/>
                </a:tc>
                <a:tc>
                  <a:txBody>
                    <a:bodyPr/>
                    <a:lstStyle/>
                    <a:p>
                      <a:pPr algn="r" fontAlgn="ctr"/>
                      <a:r>
                        <a:rPr lang="en-US" altLang="zh-TW" sz="1600" b="0" i="0" u="none" strike="noStrike" dirty="0">
                          <a:solidFill>
                            <a:srgbClr val="FF0000"/>
                          </a:solidFill>
                          <a:effectLst/>
                          <a:latin typeface="微軟正黑體" panose="020B0604030504040204" pitchFamily="34" charset="-120"/>
                          <a:ea typeface="微軟正黑體" panose="020B0604030504040204" pitchFamily="34" charset="-120"/>
                        </a:rPr>
                        <a:t>(13,438)</a:t>
                      </a:r>
                    </a:p>
                  </a:txBody>
                  <a:tcPr marL="9525" marR="108000" marT="9525" marB="0" anchor="ctr"/>
                </a:tc>
                <a:tc>
                  <a:txBody>
                    <a:bodyPr/>
                    <a:lstStyle/>
                    <a:p>
                      <a:pPr algn="r"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77,433 </a:t>
                      </a:r>
                    </a:p>
                  </a:txBody>
                  <a:tcPr marL="9525" marR="108000" marT="9525" marB="0" anchor="ctr"/>
                </a:tc>
                <a:extLst>
                  <a:ext uri="{0D108BD9-81ED-4DB2-BD59-A6C34878D82A}">
                    <a16:rowId xmlns:a16="http://schemas.microsoft.com/office/drawing/2014/main" val="10009"/>
                  </a:ext>
                </a:extLst>
              </a:tr>
              <a:tr h="435761">
                <a:tc>
                  <a:txBody>
                    <a:bodyPr/>
                    <a:lstStyle/>
                    <a:p>
                      <a:pPr algn="l" fontAlgn="ctr"/>
                      <a:r>
                        <a:rPr lang="en-US" sz="160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Profit before income tax</a:t>
                      </a:r>
                      <a:endParaRPr lang="en-US" sz="16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004" marR="4878" marT="4878" marB="0" anchor="ctr"/>
                </a:tc>
                <a:tc>
                  <a:txBody>
                    <a:bodyPr/>
                    <a:lstStyle/>
                    <a:p>
                      <a:pPr algn="r"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1,052 </a:t>
                      </a:r>
                    </a:p>
                  </a:txBody>
                  <a:tcPr marL="9525" marR="108000" marT="9525" marB="0" anchor="ctr"/>
                </a:tc>
                <a:tc>
                  <a:txBody>
                    <a:bodyPr/>
                    <a:lstStyle/>
                    <a:p>
                      <a:pPr algn="r"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73,136 </a:t>
                      </a:r>
                    </a:p>
                  </a:txBody>
                  <a:tcPr marL="9525" marR="108000" marT="9525" marB="0" anchor="ctr"/>
                </a:tc>
                <a:extLst>
                  <a:ext uri="{0D108BD9-81ED-4DB2-BD59-A6C34878D82A}">
                    <a16:rowId xmlns:a16="http://schemas.microsoft.com/office/drawing/2014/main" val="10010"/>
                  </a:ext>
                </a:extLst>
              </a:tr>
              <a:tr h="435761">
                <a:tc>
                  <a:txBody>
                    <a:bodyPr/>
                    <a:lstStyle/>
                    <a:p>
                      <a:pPr algn="l" fontAlgn="ctr"/>
                      <a:r>
                        <a:rPr lang="en-US" sz="160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Net income</a:t>
                      </a:r>
                      <a:endParaRPr lang="en-US" sz="16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004" marR="4878" marT="4878" marB="0" anchor="ctr"/>
                </a:tc>
                <a:tc>
                  <a:txBody>
                    <a:bodyPr/>
                    <a:lstStyle/>
                    <a:p>
                      <a:pPr algn="r" fontAlgn="ctr"/>
                      <a:r>
                        <a:rPr lang="en-US" altLang="zh-TW" sz="1600" b="0" i="0" u="none" strike="noStrike" dirty="0">
                          <a:solidFill>
                            <a:srgbClr val="FF0000"/>
                          </a:solidFill>
                          <a:effectLst/>
                          <a:latin typeface="微軟正黑體" panose="020B0604030504040204" pitchFamily="34" charset="-120"/>
                          <a:ea typeface="微軟正黑體" panose="020B0604030504040204" pitchFamily="34" charset="-120"/>
                        </a:rPr>
                        <a:t>(2,654)</a:t>
                      </a:r>
                    </a:p>
                  </a:txBody>
                  <a:tcPr marL="9525" marR="108000" marT="9525" marB="0" anchor="ctr"/>
                </a:tc>
                <a:tc>
                  <a:txBody>
                    <a:bodyPr/>
                    <a:lstStyle/>
                    <a:p>
                      <a:pPr algn="r"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69,147 </a:t>
                      </a:r>
                    </a:p>
                  </a:txBody>
                  <a:tcPr marL="9525" marR="108000" marT="9525" marB="0" anchor="ctr"/>
                </a:tc>
                <a:extLst>
                  <a:ext uri="{0D108BD9-81ED-4DB2-BD59-A6C34878D82A}">
                    <a16:rowId xmlns:a16="http://schemas.microsoft.com/office/drawing/2014/main" val="10011"/>
                  </a:ext>
                </a:extLst>
              </a:tr>
              <a:tr h="435761">
                <a:tc>
                  <a:txBody>
                    <a:bodyPr/>
                    <a:lstStyle/>
                    <a:p>
                      <a:pPr algn="l" fontAlgn="ctr"/>
                      <a:r>
                        <a:rPr lang="en-US" sz="160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Earnings per share (NT$)</a:t>
                      </a:r>
                      <a:endParaRPr lang="en-US" sz="16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004" marR="4878" marT="4878" marB="0" anchor="ctr"/>
                </a:tc>
                <a:tc>
                  <a:txBody>
                    <a:bodyPr/>
                    <a:lstStyle/>
                    <a:p>
                      <a:pPr algn="r" fontAlgn="ctr"/>
                      <a:r>
                        <a:rPr lang="en-US" altLang="zh-TW" sz="1600" b="0" i="0" u="none" strike="noStrike" dirty="0">
                          <a:solidFill>
                            <a:srgbClr val="FF0000"/>
                          </a:solidFill>
                          <a:effectLst/>
                          <a:latin typeface="微軟正黑體" panose="020B0604030504040204" pitchFamily="34" charset="-120"/>
                          <a:ea typeface="微軟正黑體" panose="020B0604030504040204" pitchFamily="34" charset="-120"/>
                        </a:rPr>
                        <a:t>(0.06)</a:t>
                      </a:r>
                    </a:p>
                  </a:txBody>
                  <a:tcPr marL="9525" marR="108000" marT="9525" marB="0" anchor="ctr"/>
                </a:tc>
                <a:tc>
                  <a:txBody>
                    <a:bodyPr/>
                    <a:lstStyle/>
                    <a:p>
                      <a:pPr algn="r"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2.25 </a:t>
                      </a:r>
                    </a:p>
                  </a:txBody>
                  <a:tcPr marL="9525" marR="108000" marT="9525" marB="0" anchor="ctr"/>
                </a:tc>
                <a:extLst>
                  <a:ext uri="{0D108BD9-81ED-4DB2-BD59-A6C34878D82A}">
                    <a16:rowId xmlns:a16="http://schemas.microsoft.com/office/drawing/2014/main" val="10012"/>
                  </a:ext>
                </a:extLst>
              </a:tr>
            </a:tbl>
          </a:graphicData>
        </a:graphic>
      </p:graphicFrame>
      <p:sp>
        <p:nvSpPr>
          <p:cNvPr id="18491" name="投影片編號版面配置區 3">
            <a:extLst>
              <a:ext uri="{FF2B5EF4-FFF2-40B4-BE49-F238E27FC236}">
                <a16:creationId xmlns:a16="http://schemas.microsoft.com/office/drawing/2014/main" id="{283A2B0D-63F0-08EC-9127-00E71614609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kumimoji="1" sz="32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Blip>
                <a:blip r:embed="rId4"/>
              </a:buBlip>
              <a:defRPr kumimoji="1" sz="2800">
                <a:solidFill>
                  <a:srgbClr val="0000CC"/>
                </a:solidFill>
                <a:latin typeface="Arial" panose="020B0604020202020204" pitchFamily="34" charset="0"/>
                <a:ea typeface="微軟正黑體" panose="020B0604030504040204" pitchFamily="34" charset="-120"/>
              </a:defRPr>
            </a:lvl2pPr>
            <a:lvl3pPr marL="1143000" indent="-228600">
              <a:spcBef>
                <a:spcPct val="20000"/>
              </a:spcBef>
              <a:buBlip>
                <a:blip r:embed="rId5"/>
              </a:buBlip>
              <a:defRPr kumimoji="1" sz="2400">
                <a:solidFill>
                  <a:schemeClr val="tx1"/>
                </a:solidFill>
                <a:latin typeface="Arial" panose="020B0604020202020204" pitchFamily="34" charset="0"/>
                <a:ea typeface="微軟正黑體" panose="020B0604030504040204" pitchFamily="34" charset="-120"/>
              </a:defRPr>
            </a:lvl3pPr>
            <a:lvl4pPr marL="1600200" indent="-228600">
              <a:spcBef>
                <a:spcPct val="20000"/>
              </a:spcBef>
              <a:buBlip>
                <a:blip r:embed="rId6"/>
              </a:buBlip>
              <a:defRPr kumimoji="1" sz="2000">
                <a:solidFill>
                  <a:srgbClr val="FF0000"/>
                </a:solidFill>
                <a:latin typeface="Arial" panose="020B0604020202020204" pitchFamily="34" charset="0"/>
                <a:ea typeface="微軟正黑體" panose="020B0604030504040204" pitchFamily="34" charset="-120"/>
              </a:defRPr>
            </a:lvl4pPr>
            <a:lvl5pPr marL="2057400" indent="-228600">
              <a:spcBef>
                <a:spcPct val="20000"/>
              </a:spcBef>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9pPr>
          </a:lstStyle>
          <a:p>
            <a:pPr>
              <a:spcBef>
                <a:spcPct val="0"/>
              </a:spcBef>
              <a:buFontTx/>
              <a:buNone/>
            </a:pPr>
            <a:fld id="{43F9AD2F-9741-4B73-A8F4-64247DA0821D}" type="slidenum">
              <a:rPr lang="en-US" altLang="zh-TW" sz="1400">
                <a:latin typeface="Century Gothic" panose="020B0502020202020204" pitchFamily="34" charset="0"/>
                <a:ea typeface="標楷體" panose="03000509000000000000" pitchFamily="65" charset="-120"/>
              </a:rPr>
              <a:pPr>
                <a:spcBef>
                  <a:spcPct val="0"/>
                </a:spcBef>
                <a:buFontTx/>
                <a:buNone/>
              </a:pPr>
              <a:t>11</a:t>
            </a:fld>
            <a:endParaRPr lang="en-US" altLang="zh-TW" sz="1400">
              <a:latin typeface="Century Gothic" panose="020B0502020202020204" pitchFamily="34" charset="0"/>
              <a:ea typeface="標楷體" panose="03000509000000000000" pitchFamily="65" charset="-12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a:extLst>
              <a:ext uri="{FF2B5EF4-FFF2-40B4-BE49-F238E27FC236}">
                <a16:creationId xmlns:a16="http://schemas.microsoft.com/office/drawing/2014/main" id="{6AAD364C-BA48-3BC3-2D2E-2D388207F498}"/>
              </a:ext>
            </a:extLst>
          </p:cNvPr>
          <p:cNvSpPr>
            <a:spLocks noGrp="1" noChangeArrowheads="1"/>
          </p:cNvSpPr>
          <p:nvPr>
            <p:ph type="title"/>
          </p:nvPr>
        </p:nvSpPr>
        <p:spPr>
          <a:xfrm>
            <a:off x="225630" y="278864"/>
            <a:ext cx="9749643" cy="964911"/>
          </a:xfrm>
        </p:spPr>
        <p:txBody>
          <a:bodyPr/>
          <a:lstStyle/>
          <a:p>
            <a:r>
              <a:rPr lang="en-US" altLang="zh-TW" dirty="0"/>
              <a:t>Financial Performance: Balance Sheet</a:t>
            </a:r>
            <a:endParaRPr lang="zh-TW" altLang="en-US" dirty="0"/>
          </a:p>
        </p:txBody>
      </p:sp>
      <p:sp>
        <p:nvSpPr>
          <p:cNvPr id="20483" name="投影片編號版面配置區 3">
            <a:extLst>
              <a:ext uri="{FF2B5EF4-FFF2-40B4-BE49-F238E27FC236}">
                <a16:creationId xmlns:a16="http://schemas.microsoft.com/office/drawing/2014/main" id="{102DC558-6BA8-C417-65B4-16357074F00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kumimoji="1" sz="32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Blip>
                <a:blip r:embed="rId4"/>
              </a:buBlip>
              <a:defRPr kumimoji="1" sz="2800">
                <a:solidFill>
                  <a:srgbClr val="0000CC"/>
                </a:solidFill>
                <a:latin typeface="Arial" panose="020B0604020202020204" pitchFamily="34" charset="0"/>
                <a:ea typeface="微軟正黑體" panose="020B0604030504040204" pitchFamily="34" charset="-120"/>
              </a:defRPr>
            </a:lvl2pPr>
            <a:lvl3pPr marL="1143000" indent="-228600">
              <a:spcBef>
                <a:spcPct val="20000"/>
              </a:spcBef>
              <a:buBlip>
                <a:blip r:embed="rId5"/>
              </a:buBlip>
              <a:defRPr kumimoji="1" sz="2400">
                <a:solidFill>
                  <a:schemeClr val="tx1"/>
                </a:solidFill>
                <a:latin typeface="Arial" panose="020B0604020202020204" pitchFamily="34" charset="0"/>
                <a:ea typeface="微軟正黑體" panose="020B0604030504040204" pitchFamily="34" charset="-120"/>
              </a:defRPr>
            </a:lvl3pPr>
            <a:lvl4pPr marL="1600200" indent="-228600">
              <a:spcBef>
                <a:spcPct val="20000"/>
              </a:spcBef>
              <a:buBlip>
                <a:blip r:embed="rId6"/>
              </a:buBlip>
              <a:defRPr kumimoji="1" sz="2000">
                <a:solidFill>
                  <a:srgbClr val="FF0000"/>
                </a:solidFill>
                <a:latin typeface="Arial" panose="020B0604020202020204" pitchFamily="34" charset="0"/>
                <a:ea typeface="微軟正黑體" panose="020B0604030504040204" pitchFamily="34" charset="-120"/>
              </a:defRPr>
            </a:lvl4pPr>
            <a:lvl5pPr marL="2057400" indent="-228600">
              <a:spcBef>
                <a:spcPct val="20000"/>
              </a:spcBef>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9pPr>
          </a:lstStyle>
          <a:p>
            <a:pPr>
              <a:spcBef>
                <a:spcPct val="0"/>
              </a:spcBef>
              <a:buFontTx/>
              <a:buNone/>
            </a:pPr>
            <a:fld id="{0A734454-7FC2-4F6F-A6C9-DE4F96E679CA}" type="slidenum">
              <a:rPr lang="en-US" altLang="zh-TW" sz="1400">
                <a:latin typeface="Century Gothic" panose="020B0502020202020204" pitchFamily="34" charset="0"/>
                <a:ea typeface="標楷體" panose="03000509000000000000" pitchFamily="65" charset="-120"/>
              </a:rPr>
              <a:pPr>
                <a:spcBef>
                  <a:spcPct val="0"/>
                </a:spcBef>
                <a:buFontTx/>
                <a:buNone/>
              </a:pPr>
              <a:t>12</a:t>
            </a:fld>
            <a:endParaRPr lang="en-US" altLang="zh-TW" sz="1400">
              <a:latin typeface="Century Gothic" panose="020B0502020202020204" pitchFamily="34" charset="0"/>
              <a:ea typeface="標楷體" panose="03000509000000000000" pitchFamily="65" charset="-120"/>
            </a:endParaRPr>
          </a:p>
        </p:txBody>
      </p:sp>
      <p:graphicFrame>
        <p:nvGraphicFramePr>
          <p:cNvPr id="4" name="內容版面配置區 3">
            <a:extLst>
              <a:ext uri="{FF2B5EF4-FFF2-40B4-BE49-F238E27FC236}">
                <a16:creationId xmlns:a16="http://schemas.microsoft.com/office/drawing/2014/main" id="{E4DC8F00-2A8B-8DEF-3749-F42AC2837B04}"/>
              </a:ext>
            </a:extLst>
          </p:cNvPr>
          <p:cNvGraphicFramePr>
            <a:graphicFrameLocks noGrp="1"/>
          </p:cNvGraphicFramePr>
          <p:nvPr>
            <p:ph idx="1"/>
            <p:extLst>
              <p:ext uri="{D42A27DB-BD31-4B8C-83A1-F6EECF244321}">
                <p14:modId xmlns:p14="http://schemas.microsoft.com/office/powerpoint/2010/main" val="2058142139"/>
              </p:ext>
            </p:extLst>
          </p:nvPr>
        </p:nvGraphicFramePr>
        <p:xfrm>
          <a:off x="1223159" y="1484313"/>
          <a:ext cx="9286503" cy="5019674"/>
        </p:xfrm>
        <a:graphic>
          <a:graphicData uri="http://schemas.openxmlformats.org/drawingml/2006/table">
            <a:tbl>
              <a:tblPr>
                <a:tableStyleId>{5C22544A-7EE6-4342-B048-85BDC9FD1C3A}</a:tableStyleId>
              </a:tblPr>
              <a:tblGrid>
                <a:gridCol w="4227615">
                  <a:extLst>
                    <a:ext uri="{9D8B030D-6E8A-4147-A177-3AD203B41FA5}">
                      <a16:colId xmlns:a16="http://schemas.microsoft.com/office/drawing/2014/main" val="20000"/>
                    </a:ext>
                  </a:extLst>
                </a:gridCol>
                <a:gridCol w="2600696">
                  <a:extLst>
                    <a:ext uri="{9D8B030D-6E8A-4147-A177-3AD203B41FA5}">
                      <a16:colId xmlns:a16="http://schemas.microsoft.com/office/drawing/2014/main" val="20001"/>
                    </a:ext>
                  </a:extLst>
                </a:gridCol>
                <a:gridCol w="2458192">
                  <a:extLst>
                    <a:ext uri="{9D8B030D-6E8A-4147-A177-3AD203B41FA5}">
                      <a16:colId xmlns:a16="http://schemas.microsoft.com/office/drawing/2014/main" val="20002"/>
                    </a:ext>
                  </a:extLst>
                </a:gridCol>
              </a:tblGrid>
              <a:tr h="504052">
                <a:tc gridSpan="3">
                  <a:txBody>
                    <a:bodyPr/>
                    <a:lstStyle/>
                    <a:p>
                      <a:pPr algn="ctr" fontAlgn="ctr"/>
                      <a:r>
                        <a:rPr lang="en-US" altLang="zh-TW" sz="1800" b="1" u="none" strike="noStrike" dirty="0">
                          <a:effectLst/>
                          <a:latin typeface="Times New Roman" panose="02020603050405020304" pitchFamily="18" charset="0"/>
                          <a:cs typeface="Times New Roman" panose="02020603050405020304" pitchFamily="18" charset="0"/>
                        </a:rPr>
                        <a:t>CONSOLIDATED BALANCE SHEET</a:t>
                      </a:r>
                      <a:endParaRPr lang="en-US" altLang="zh-TW" sz="1800" b="1" i="0" u="none" strike="noStrike" dirty="0">
                        <a:solidFill>
                          <a:srgbClr val="000000"/>
                        </a:solidFill>
                        <a:effectLst/>
                        <a:latin typeface="Times New Roman" panose="02020603050405020304" pitchFamily="18" charset="0"/>
                        <a:ea typeface="+mn-ea"/>
                        <a:cs typeface="Times New Roman" panose="02020603050405020304" pitchFamily="18" charset="0"/>
                      </a:endParaRPr>
                    </a:p>
                  </a:txBody>
                  <a:tcPr marL="8626" marR="8626" marT="8626"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282946">
                <a:tc>
                  <a:txBody>
                    <a:bodyPr/>
                    <a:lstStyle/>
                    <a:p>
                      <a:pPr algn="l" fontAlgn="ctr"/>
                      <a:r>
                        <a:rPr lang="zh-TW" altLang="en-US" sz="1800" u="none" strike="noStrike" dirty="0">
                          <a:effectLst/>
                          <a:latin typeface="微軟正黑體" panose="020B0604030504040204" pitchFamily="34" charset="-120"/>
                          <a:ea typeface="微軟正黑體" panose="020B0604030504040204" pitchFamily="34" charset="-120"/>
                        </a:rPr>
                        <a:t>　</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8626" marT="8626" marB="0" anchor="ctr"/>
                </a:tc>
                <a:tc>
                  <a:txBody>
                    <a:bodyPr/>
                    <a:lstStyle/>
                    <a:p>
                      <a:pPr algn="l" fontAlgn="ctr"/>
                      <a:r>
                        <a:rPr lang="zh-TW" altLang="en-US" sz="1800" u="none" strike="noStrike">
                          <a:effectLst/>
                          <a:latin typeface="微軟正黑體" panose="020B0604030504040204" pitchFamily="34" charset="-120"/>
                          <a:ea typeface="微軟正黑體" panose="020B0604030504040204" pitchFamily="34" charset="-120"/>
                        </a:rPr>
                        <a:t>　</a:t>
                      </a:r>
                      <a:endParaRPr lang="zh-TW" altLang="en-US" sz="1800" b="0" i="0" u="none" strike="noStrike">
                        <a:solidFill>
                          <a:srgbClr val="000000"/>
                        </a:solidFill>
                        <a:effectLst/>
                        <a:latin typeface="微軟正黑體" panose="020B0604030504040204" pitchFamily="34" charset="-120"/>
                        <a:ea typeface="微軟正黑體" panose="020B0604030504040204" pitchFamily="34" charset="-120"/>
                      </a:endParaRPr>
                    </a:p>
                  </a:txBody>
                  <a:tcPr marL="8626" marR="8626" marT="8626" marB="0" anchor="ctr"/>
                </a:tc>
                <a:tc>
                  <a:txBody>
                    <a:bodyPr/>
                    <a:lstStyle/>
                    <a:p>
                      <a:pPr algn="l" fontAlgn="ctr"/>
                      <a:r>
                        <a:rPr lang="zh-TW" altLang="en-US" sz="1800" u="none" strike="noStrike" dirty="0">
                          <a:effectLst/>
                          <a:latin typeface="微軟正黑體" panose="020B0604030504040204" pitchFamily="34" charset="-120"/>
                          <a:ea typeface="微軟正黑體" panose="020B0604030504040204" pitchFamily="34" charset="-120"/>
                        </a:rPr>
                        <a:t>　</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8626" marT="8626" marB="0" anchor="ctr"/>
                </a:tc>
                <a:extLst>
                  <a:ext uri="{0D108BD9-81ED-4DB2-BD59-A6C34878D82A}">
                    <a16:rowId xmlns:a16="http://schemas.microsoft.com/office/drawing/2014/main" val="10001"/>
                  </a:ext>
                </a:extLst>
              </a:tr>
              <a:tr h="352723">
                <a:tc>
                  <a:txBody>
                    <a:bodyPr/>
                    <a:lstStyle/>
                    <a:p>
                      <a:pPr algn="l" rtl="0" fontAlgn="ctr"/>
                      <a:r>
                        <a:rPr lang="en-US" altLang="zh-TW" sz="1600" u="none" strike="noStrike" dirty="0">
                          <a:effectLst/>
                          <a:latin typeface="微軟正黑體" panose="020B0604030504040204" pitchFamily="34" charset="-120"/>
                          <a:ea typeface="微軟正黑體" panose="020B0604030504040204" pitchFamily="34" charset="-120"/>
                        </a:rPr>
                        <a:t>(Unit: NTD Thousands)</a:t>
                      </a:r>
                      <a:endParaRPr lang="en-US" altLang="zh-TW" sz="1600" b="0" i="0" u="sng"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8626" marT="8626" marB="0" anchor="ctr"/>
                </a:tc>
                <a:tc>
                  <a:txBody>
                    <a:bodyPr/>
                    <a:lstStyle/>
                    <a:p>
                      <a:pPr algn="ctr" rtl="0" fontAlgn="ctr"/>
                      <a:r>
                        <a:rPr lang="en-US" altLang="zh-TW" sz="1600" b="1" u="sng" strike="noStrike" dirty="0">
                          <a:effectLst/>
                          <a:latin typeface="微軟正黑體" panose="020B0604030504040204" pitchFamily="34" charset="-120"/>
                          <a:ea typeface="微軟正黑體" panose="020B0604030504040204" pitchFamily="34" charset="-120"/>
                        </a:rPr>
                        <a:t>2025/12/31</a:t>
                      </a:r>
                      <a:endParaRPr lang="en-US" altLang="zh-TW" sz="1600" b="1" i="0" u="sng"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8626" marT="8626" marB="0" anchor="ctr"/>
                </a:tc>
                <a:tc>
                  <a:txBody>
                    <a:bodyPr/>
                    <a:lstStyle/>
                    <a:p>
                      <a:pPr algn="ctr" rtl="0" fontAlgn="ctr"/>
                      <a:r>
                        <a:rPr lang="en-US" altLang="zh-TW" sz="1600" b="1" u="sng" strike="noStrike" dirty="0">
                          <a:effectLst/>
                          <a:latin typeface="微軟正黑體" panose="020B0604030504040204" pitchFamily="34" charset="-120"/>
                          <a:ea typeface="微軟正黑體" panose="020B0604030504040204" pitchFamily="34" charset="-120"/>
                        </a:rPr>
                        <a:t>2024/12/31</a:t>
                      </a:r>
                      <a:endParaRPr lang="en-US" altLang="zh-TW" sz="1600" b="1" i="0" u="sng"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8626" marT="8626" marB="0" anchor="ctr"/>
                </a:tc>
                <a:extLst>
                  <a:ext uri="{0D108BD9-81ED-4DB2-BD59-A6C34878D82A}">
                    <a16:rowId xmlns:a16="http://schemas.microsoft.com/office/drawing/2014/main" val="10002"/>
                  </a:ext>
                </a:extLst>
              </a:tr>
              <a:tr h="352723">
                <a:tc>
                  <a:txBody>
                    <a:bodyPr/>
                    <a:lstStyle/>
                    <a:p>
                      <a:pPr algn="l" fontAlgn="ctr"/>
                      <a:r>
                        <a:rPr lang="en-US" sz="180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Current Assets</a:t>
                      </a:r>
                      <a:endParaRPr 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1992" marR="4960" marT="4960" marB="0" anchor="ctr"/>
                </a:tc>
                <a:tc>
                  <a:txBody>
                    <a:bodyPr/>
                    <a:lstStyle/>
                    <a:p>
                      <a:pPr algn="r" rtl="0" fontAlgn="ctr"/>
                      <a:r>
                        <a:rPr lang="en-US" altLang="zh-TW" sz="1800" u="none" strike="noStrike" dirty="0">
                          <a:effectLst/>
                          <a:latin typeface="微軟正黑體" panose="020B0604030504040204" pitchFamily="34" charset="-120"/>
                          <a:ea typeface="微軟正黑體" panose="020B0604030504040204" pitchFamily="34" charset="-120"/>
                        </a:rPr>
                        <a:t>559,687</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108000" marT="8626" marB="0" anchor="ctr"/>
                </a:tc>
                <a:tc>
                  <a:txBody>
                    <a:bodyPr/>
                    <a:lstStyle/>
                    <a:p>
                      <a:pPr algn="r" rtl="0" fontAlgn="ctr"/>
                      <a:r>
                        <a:rPr lang="en-US" altLang="zh-TW" sz="1800" u="none" strike="noStrike" dirty="0">
                          <a:effectLst/>
                          <a:latin typeface="微軟正黑體" panose="020B0604030504040204" pitchFamily="34" charset="-120"/>
                          <a:ea typeface="微軟正黑體" panose="020B0604030504040204" pitchFamily="34" charset="-120"/>
                        </a:rPr>
                        <a:t>536,884</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108000" marT="8626" marB="0" anchor="ctr"/>
                </a:tc>
                <a:extLst>
                  <a:ext uri="{0D108BD9-81ED-4DB2-BD59-A6C34878D82A}">
                    <a16:rowId xmlns:a16="http://schemas.microsoft.com/office/drawing/2014/main" val="10003"/>
                  </a:ext>
                </a:extLst>
              </a:tr>
              <a:tr h="352723">
                <a:tc>
                  <a:txBody>
                    <a:bodyPr/>
                    <a:lstStyle/>
                    <a:p>
                      <a:pPr algn="l" fontAlgn="ctr"/>
                      <a:r>
                        <a:rPr lang="en-US" sz="180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Noncurrent Assets</a:t>
                      </a:r>
                      <a:endParaRPr 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1992" marR="4960" marT="4960" marB="0" anchor="ctr"/>
                </a:tc>
                <a:tc>
                  <a:txBody>
                    <a:bodyPr/>
                    <a:lstStyle/>
                    <a:p>
                      <a:pPr algn="r" rtl="0" fontAlgn="ctr"/>
                      <a:r>
                        <a:rPr lang="en-US" altLang="zh-TW" sz="1800" u="none" strike="noStrike" dirty="0">
                          <a:effectLst/>
                          <a:latin typeface="微軟正黑體" panose="020B0604030504040204" pitchFamily="34" charset="-120"/>
                          <a:ea typeface="微軟正黑體" panose="020B0604030504040204" pitchFamily="34" charset="-120"/>
                        </a:rPr>
                        <a:t>395,109</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108000" marT="8626" marB="0" anchor="ctr"/>
                </a:tc>
                <a:tc>
                  <a:txBody>
                    <a:bodyPr/>
                    <a:lstStyle/>
                    <a:p>
                      <a:pPr algn="r" rtl="0" fontAlgn="ctr"/>
                      <a:r>
                        <a:rPr lang="en-US" altLang="zh-TW" sz="1800" u="none" strike="noStrike" dirty="0">
                          <a:effectLst/>
                          <a:latin typeface="微軟正黑體" panose="020B0604030504040204" pitchFamily="34" charset="-120"/>
                          <a:ea typeface="微軟正黑體" panose="020B0604030504040204" pitchFamily="34" charset="-120"/>
                        </a:rPr>
                        <a:t>99,660</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108000" marT="8626" marB="0" anchor="ctr"/>
                </a:tc>
                <a:extLst>
                  <a:ext uri="{0D108BD9-81ED-4DB2-BD59-A6C34878D82A}">
                    <a16:rowId xmlns:a16="http://schemas.microsoft.com/office/drawing/2014/main" val="10004"/>
                  </a:ext>
                </a:extLst>
              </a:tr>
              <a:tr h="352723">
                <a:tc>
                  <a:txBody>
                    <a:bodyPr/>
                    <a:lstStyle/>
                    <a:p>
                      <a:pPr algn="l" fontAlgn="ctr"/>
                      <a:r>
                        <a:rPr lang="en-US" sz="180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Total Assets</a:t>
                      </a:r>
                      <a:endParaRPr 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1992" marR="4960" marT="4960" marB="0" anchor="ctr"/>
                </a:tc>
                <a:tc>
                  <a:txBody>
                    <a:bodyPr/>
                    <a:lstStyle/>
                    <a:p>
                      <a:pPr algn="r" rtl="0" fontAlgn="ctr"/>
                      <a:r>
                        <a:rPr lang="en-US" altLang="zh-TW" sz="1800" u="none" strike="noStrike" dirty="0">
                          <a:effectLst/>
                          <a:latin typeface="微軟正黑體" panose="020B0604030504040204" pitchFamily="34" charset="-120"/>
                          <a:ea typeface="微軟正黑體" panose="020B0604030504040204" pitchFamily="34" charset="-120"/>
                        </a:rPr>
                        <a:t>954,796</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108000" marT="8626" marB="0" anchor="ctr"/>
                </a:tc>
                <a:tc>
                  <a:txBody>
                    <a:bodyPr/>
                    <a:lstStyle/>
                    <a:p>
                      <a:pPr algn="r" rtl="0" fontAlgn="ctr"/>
                      <a:r>
                        <a:rPr lang="en-US" altLang="zh-TW" sz="1800" u="none" strike="noStrike" dirty="0">
                          <a:effectLst/>
                          <a:latin typeface="微軟正黑體" panose="020B0604030504040204" pitchFamily="34" charset="-120"/>
                          <a:ea typeface="微軟正黑體" panose="020B0604030504040204" pitchFamily="34" charset="-120"/>
                        </a:rPr>
                        <a:t>636,544</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108000" marT="8626" marB="0" anchor="ctr"/>
                </a:tc>
                <a:extLst>
                  <a:ext uri="{0D108BD9-81ED-4DB2-BD59-A6C34878D82A}">
                    <a16:rowId xmlns:a16="http://schemas.microsoft.com/office/drawing/2014/main" val="10005"/>
                  </a:ext>
                </a:extLst>
              </a:tr>
              <a:tr h="352723">
                <a:tc>
                  <a:txBody>
                    <a:bodyPr/>
                    <a:lstStyle/>
                    <a:p>
                      <a:pPr algn="l" fontAlgn="ctr"/>
                      <a:r>
                        <a:rPr lang="en-US" sz="180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Current Liabilities</a:t>
                      </a:r>
                      <a:endParaRPr 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1992" marR="4960" marT="4960" marB="0" anchor="ctr"/>
                </a:tc>
                <a:tc>
                  <a:txBody>
                    <a:bodyPr/>
                    <a:lstStyle/>
                    <a:p>
                      <a:pPr algn="r" rtl="0" fontAlgn="ctr"/>
                      <a:r>
                        <a:rPr lang="en-US" altLang="zh-TW" sz="1800" u="none" strike="noStrike" dirty="0">
                          <a:effectLst/>
                          <a:latin typeface="微軟正黑體" panose="020B0604030504040204" pitchFamily="34" charset="-120"/>
                          <a:ea typeface="微軟正黑體" panose="020B0604030504040204" pitchFamily="34" charset="-120"/>
                        </a:rPr>
                        <a:t>145,701</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108000" marT="8626" marB="0" anchor="ctr"/>
                </a:tc>
                <a:tc>
                  <a:txBody>
                    <a:bodyPr/>
                    <a:lstStyle/>
                    <a:p>
                      <a:pPr algn="r" rtl="0" fontAlgn="ctr"/>
                      <a:r>
                        <a:rPr lang="en-US" altLang="zh-TW" sz="1800" u="none" strike="noStrike" dirty="0">
                          <a:effectLst/>
                          <a:latin typeface="微軟正黑體" panose="020B0604030504040204" pitchFamily="34" charset="-120"/>
                          <a:ea typeface="微軟正黑體" panose="020B0604030504040204" pitchFamily="34" charset="-120"/>
                        </a:rPr>
                        <a:t>126,421</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108000" marT="8626" marB="0" anchor="ctr"/>
                </a:tc>
                <a:extLst>
                  <a:ext uri="{0D108BD9-81ED-4DB2-BD59-A6C34878D82A}">
                    <a16:rowId xmlns:a16="http://schemas.microsoft.com/office/drawing/2014/main" val="10006"/>
                  </a:ext>
                </a:extLst>
              </a:tr>
              <a:tr h="352723">
                <a:tc>
                  <a:txBody>
                    <a:bodyPr/>
                    <a:lstStyle/>
                    <a:p>
                      <a:pPr algn="l" fontAlgn="ctr"/>
                      <a:r>
                        <a:rPr lang="en-US" sz="180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Noncurrent Liabilities</a:t>
                      </a:r>
                      <a:endParaRPr 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1992" marR="4960" marT="4960" marB="0" anchor="ctr"/>
                </a:tc>
                <a:tc>
                  <a:txBody>
                    <a:bodyPr/>
                    <a:lstStyle/>
                    <a:p>
                      <a:pPr algn="r" rtl="0" fontAlgn="ctr"/>
                      <a:r>
                        <a:rPr lang="en-US" altLang="zh-TW" sz="1800" u="none" strike="noStrike" dirty="0">
                          <a:effectLst/>
                          <a:latin typeface="微軟正黑體" panose="020B0604030504040204" pitchFamily="34" charset="-120"/>
                          <a:ea typeface="微軟正黑體" panose="020B0604030504040204" pitchFamily="34" charset="-120"/>
                        </a:rPr>
                        <a:t>118,771</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108000" marT="8626" marB="0" anchor="ctr"/>
                </a:tc>
                <a:tc>
                  <a:txBody>
                    <a:bodyPr/>
                    <a:lstStyle/>
                    <a:p>
                      <a:pPr algn="r" rtl="0" fontAlgn="ctr"/>
                      <a:r>
                        <a:rPr lang="en-US" altLang="zh-TW" sz="1800" u="none" strike="noStrike" dirty="0">
                          <a:effectLst/>
                          <a:latin typeface="微軟正黑體" panose="020B0604030504040204" pitchFamily="34" charset="-120"/>
                          <a:ea typeface="微軟正黑體" panose="020B0604030504040204" pitchFamily="34" charset="-120"/>
                        </a:rPr>
                        <a:t>56,912</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108000" marT="8626" marB="0" anchor="ctr"/>
                </a:tc>
                <a:extLst>
                  <a:ext uri="{0D108BD9-81ED-4DB2-BD59-A6C34878D82A}">
                    <a16:rowId xmlns:a16="http://schemas.microsoft.com/office/drawing/2014/main" val="10007"/>
                  </a:ext>
                </a:extLst>
              </a:tr>
              <a:tr h="352723">
                <a:tc>
                  <a:txBody>
                    <a:bodyPr/>
                    <a:lstStyle/>
                    <a:p>
                      <a:pPr algn="l" fontAlgn="ctr"/>
                      <a:r>
                        <a:rPr lang="en-US" sz="180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Total Liabilities</a:t>
                      </a:r>
                      <a:endParaRPr 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1992" marR="4960" marT="4960" marB="0" anchor="ctr"/>
                </a:tc>
                <a:tc>
                  <a:txBody>
                    <a:bodyPr/>
                    <a:lstStyle/>
                    <a:p>
                      <a:pPr algn="r" rtl="0" fontAlgn="ctr"/>
                      <a:r>
                        <a:rPr lang="en-US" altLang="zh-TW" sz="1800" u="none" strike="noStrike" dirty="0">
                          <a:effectLst/>
                          <a:latin typeface="微軟正黑體" panose="020B0604030504040204" pitchFamily="34" charset="-120"/>
                          <a:ea typeface="微軟正黑體" panose="020B0604030504040204" pitchFamily="34" charset="-120"/>
                        </a:rPr>
                        <a:t>264,472</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108000" marT="8626" marB="0" anchor="ctr"/>
                </a:tc>
                <a:tc>
                  <a:txBody>
                    <a:bodyPr/>
                    <a:lstStyle/>
                    <a:p>
                      <a:pPr algn="r" rtl="0" fontAlgn="ctr"/>
                      <a:r>
                        <a:rPr lang="en-US" altLang="zh-TW" sz="1800" u="none" strike="noStrike" dirty="0">
                          <a:effectLst/>
                          <a:latin typeface="微軟正黑體" panose="020B0604030504040204" pitchFamily="34" charset="-120"/>
                          <a:ea typeface="微軟正黑體" panose="020B0604030504040204" pitchFamily="34" charset="-120"/>
                        </a:rPr>
                        <a:t>183,333</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108000" marT="8626" marB="0" anchor="ctr"/>
                </a:tc>
                <a:extLst>
                  <a:ext uri="{0D108BD9-81ED-4DB2-BD59-A6C34878D82A}">
                    <a16:rowId xmlns:a16="http://schemas.microsoft.com/office/drawing/2014/main" val="10008"/>
                  </a:ext>
                </a:extLst>
              </a:tr>
              <a:tr h="352723">
                <a:tc>
                  <a:txBody>
                    <a:bodyPr/>
                    <a:lstStyle/>
                    <a:p>
                      <a:pPr algn="l" fontAlgn="ctr"/>
                      <a:r>
                        <a:rPr lang="en-US" sz="180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Equity Attributable to Shareholders</a:t>
                      </a:r>
                      <a:endParaRPr 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1992" marR="4960" marT="4960" marB="0" anchor="ctr"/>
                </a:tc>
                <a:tc>
                  <a:txBody>
                    <a:bodyPr/>
                    <a:lstStyle/>
                    <a:p>
                      <a:pPr algn="r" rtl="0" fontAlgn="ctr"/>
                      <a:r>
                        <a:rPr lang="en-US" altLang="zh-TW" sz="1800" u="none" strike="noStrike" dirty="0">
                          <a:effectLst/>
                          <a:latin typeface="微軟正黑體" panose="020B0604030504040204" pitchFamily="34" charset="-120"/>
                          <a:ea typeface="微軟正黑體" panose="020B0604030504040204" pitchFamily="34" charset="-120"/>
                        </a:rPr>
                        <a:t>690,324</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108000" marT="8626" marB="0" anchor="ctr"/>
                </a:tc>
                <a:tc>
                  <a:txBody>
                    <a:bodyPr/>
                    <a:lstStyle/>
                    <a:p>
                      <a:pPr algn="r" rtl="0" fontAlgn="ctr"/>
                      <a:r>
                        <a:rPr lang="en-US" altLang="zh-TW" sz="1800" u="none" strike="noStrike" dirty="0">
                          <a:effectLst/>
                          <a:latin typeface="微軟正黑體" panose="020B0604030504040204" pitchFamily="34" charset="-120"/>
                          <a:ea typeface="微軟正黑體" panose="020B0604030504040204" pitchFamily="34" charset="-120"/>
                        </a:rPr>
                        <a:t>453,211</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108000" marT="8626" marB="0" anchor="ctr"/>
                </a:tc>
                <a:extLst>
                  <a:ext uri="{0D108BD9-81ED-4DB2-BD59-A6C34878D82A}">
                    <a16:rowId xmlns:a16="http://schemas.microsoft.com/office/drawing/2014/main" val="10009"/>
                  </a:ext>
                </a:extLst>
              </a:tr>
              <a:tr h="352723">
                <a:tc>
                  <a:txBody>
                    <a:bodyPr/>
                    <a:lstStyle/>
                    <a:p>
                      <a:pPr algn="l" fontAlgn="ctr"/>
                      <a:r>
                        <a:rPr lang="en-US" sz="1800" u="sng"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Book value per share(NT$)</a:t>
                      </a:r>
                      <a:endParaRPr lang="en-US" sz="1800" b="0" i="0" u="sng"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1992" marR="4960" marT="4960" marB="0" anchor="ctr"/>
                </a:tc>
                <a:tc>
                  <a:txBody>
                    <a:bodyPr/>
                    <a:lstStyle/>
                    <a:p>
                      <a:pPr algn="r" rtl="0" fontAlgn="ctr"/>
                      <a:r>
                        <a:rPr lang="en-US" altLang="zh-TW" sz="1800" u="none" strike="noStrike" dirty="0">
                          <a:effectLst/>
                          <a:latin typeface="微軟正黑體" panose="020B0604030504040204" pitchFamily="34" charset="-120"/>
                          <a:ea typeface="微軟正黑體" panose="020B0604030504040204" pitchFamily="34" charset="-120"/>
                        </a:rPr>
                        <a:t>17.76</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108000" marT="8626" marB="0" anchor="ctr"/>
                </a:tc>
                <a:tc>
                  <a:txBody>
                    <a:bodyPr/>
                    <a:lstStyle/>
                    <a:p>
                      <a:pPr algn="r" rtl="0" fontAlgn="ctr"/>
                      <a:r>
                        <a:rPr lang="en-US" altLang="zh-TW" sz="1800" u="none" strike="noStrike" dirty="0">
                          <a:effectLst/>
                          <a:latin typeface="微軟正黑體" panose="020B0604030504040204" pitchFamily="34" charset="-120"/>
                          <a:ea typeface="微軟正黑體" panose="020B0604030504040204" pitchFamily="34" charset="-120"/>
                        </a:rPr>
                        <a:t>14.62</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108000" marT="8626" marB="0" anchor="ctr"/>
                </a:tc>
                <a:extLst>
                  <a:ext uri="{0D108BD9-81ED-4DB2-BD59-A6C34878D82A}">
                    <a16:rowId xmlns:a16="http://schemas.microsoft.com/office/drawing/2014/main" val="10010"/>
                  </a:ext>
                </a:extLst>
              </a:tr>
              <a:tr h="352723">
                <a:tc>
                  <a:txBody>
                    <a:bodyPr/>
                    <a:lstStyle/>
                    <a:p>
                      <a:pPr algn="l" fontAlgn="ctr"/>
                      <a:r>
                        <a:rPr lang="en-US" sz="180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Debt Asset Ratio</a:t>
                      </a:r>
                      <a:endParaRPr 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1992" marR="4960" marT="4960" marB="0" anchor="ctr"/>
                </a:tc>
                <a:tc>
                  <a:txBody>
                    <a:bodyPr/>
                    <a:lstStyle/>
                    <a:p>
                      <a:pPr algn="r" rtl="0" fontAlgn="ctr"/>
                      <a:r>
                        <a:rPr lang="en-US" altLang="zh-TW" sz="1800" u="none" strike="noStrike" dirty="0">
                          <a:effectLst/>
                          <a:latin typeface="微軟正黑體" panose="020B0604030504040204" pitchFamily="34" charset="-120"/>
                          <a:ea typeface="微軟正黑體" panose="020B0604030504040204" pitchFamily="34" charset="-120"/>
                        </a:rPr>
                        <a:t>27.7</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108000" marT="8626" marB="0" anchor="ctr"/>
                </a:tc>
                <a:tc>
                  <a:txBody>
                    <a:bodyPr/>
                    <a:lstStyle/>
                    <a:p>
                      <a:pPr algn="r" rtl="0" fontAlgn="ctr"/>
                      <a:r>
                        <a:rPr lang="en-US" altLang="zh-TW" sz="1800" u="none" strike="noStrike" dirty="0">
                          <a:effectLst/>
                          <a:latin typeface="微軟正黑體" panose="020B0604030504040204" pitchFamily="34" charset="-120"/>
                          <a:ea typeface="微軟正黑體" panose="020B0604030504040204" pitchFamily="34" charset="-120"/>
                        </a:rPr>
                        <a:t>28.8</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108000" marT="8626" marB="0" anchor="ctr"/>
                </a:tc>
                <a:extLst>
                  <a:ext uri="{0D108BD9-81ED-4DB2-BD59-A6C34878D82A}">
                    <a16:rowId xmlns:a16="http://schemas.microsoft.com/office/drawing/2014/main" val="10011"/>
                  </a:ext>
                </a:extLst>
              </a:tr>
              <a:tr h="352723">
                <a:tc>
                  <a:txBody>
                    <a:bodyPr/>
                    <a:lstStyle/>
                    <a:p>
                      <a:pPr algn="l" fontAlgn="ctr"/>
                      <a:r>
                        <a:rPr lang="en-US" sz="180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Current Ratio</a:t>
                      </a:r>
                      <a:endParaRPr 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1992" marR="4960" marT="4960" marB="0" anchor="ctr"/>
                </a:tc>
                <a:tc>
                  <a:txBody>
                    <a:bodyPr/>
                    <a:lstStyle/>
                    <a:p>
                      <a:pPr algn="r" rtl="0" fontAlgn="ctr"/>
                      <a:r>
                        <a:rPr lang="en-US" altLang="zh-TW" sz="1800" u="none" strike="noStrike" dirty="0">
                          <a:effectLst/>
                          <a:latin typeface="微軟正黑體" panose="020B0604030504040204" pitchFamily="34" charset="-120"/>
                          <a:ea typeface="微軟正黑體" panose="020B0604030504040204" pitchFamily="34" charset="-120"/>
                        </a:rPr>
                        <a:t>384.13</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108000" marT="8626" marB="0" anchor="ctr"/>
                </a:tc>
                <a:tc>
                  <a:txBody>
                    <a:bodyPr/>
                    <a:lstStyle/>
                    <a:p>
                      <a:pPr algn="r" rtl="0" fontAlgn="ctr"/>
                      <a:r>
                        <a:rPr lang="en-US" altLang="zh-TW" sz="1800" u="none" strike="noStrike" dirty="0">
                          <a:effectLst/>
                          <a:latin typeface="微軟正黑體" panose="020B0604030504040204" pitchFamily="34" charset="-120"/>
                          <a:ea typeface="微軟正黑體" panose="020B0604030504040204" pitchFamily="34" charset="-120"/>
                        </a:rPr>
                        <a:t>424.68</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108000" marT="8626" marB="0" anchor="ctr"/>
                </a:tc>
                <a:extLst>
                  <a:ext uri="{0D108BD9-81ED-4DB2-BD59-A6C34878D82A}">
                    <a16:rowId xmlns:a16="http://schemas.microsoft.com/office/drawing/2014/main" val="10012"/>
                  </a:ext>
                </a:extLst>
              </a:tr>
              <a:tr h="352723">
                <a:tc>
                  <a:txBody>
                    <a:bodyPr/>
                    <a:lstStyle/>
                    <a:p>
                      <a:pPr algn="l" fontAlgn="ctr"/>
                      <a:r>
                        <a:rPr lang="en-US" sz="180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Quick Ratio</a:t>
                      </a:r>
                      <a:endParaRPr lang="en-US" sz="18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1992" marR="4960" marT="4960" marB="0" anchor="ctr"/>
                </a:tc>
                <a:tc>
                  <a:txBody>
                    <a:bodyPr/>
                    <a:lstStyle/>
                    <a:p>
                      <a:pPr algn="r" rtl="0" fontAlgn="ctr"/>
                      <a:r>
                        <a:rPr lang="en-US" altLang="zh-TW" sz="1800" u="none" strike="noStrike" dirty="0">
                          <a:effectLst/>
                          <a:latin typeface="微軟正黑體" panose="020B0604030504040204" pitchFamily="34" charset="-120"/>
                          <a:ea typeface="微軟正黑體" panose="020B0604030504040204" pitchFamily="34" charset="-120"/>
                        </a:rPr>
                        <a:t>362.59</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108000" marT="8626" marB="0" anchor="ctr"/>
                </a:tc>
                <a:tc>
                  <a:txBody>
                    <a:bodyPr/>
                    <a:lstStyle/>
                    <a:p>
                      <a:pPr algn="r" rtl="0" fontAlgn="ctr"/>
                      <a:r>
                        <a:rPr lang="en-US" altLang="zh-TW" sz="1800" u="none" strike="noStrike" dirty="0">
                          <a:effectLst/>
                          <a:latin typeface="微軟正黑體" panose="020B0604030504040204" pitchFamily="34" charset="-120"/>
                          <a:ea typeface="微軟正黑體" panose="020B0604030504040204" pitchFamily="34" charset="-120"/>
                        </a:rPr>
                        <a:t>413.65</a:t>
                      </a:r>
                      <a:endParaRPr lang="en-US" altLang="zh-TW"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626" marR="108000" marT="8626" marB="0" anchor="ctr"/>
                </a:tc>
                <a:extLst>
                  <a:ext uri="{0D108BD9-81ED-4DB2-BD59-A6C34878D82A}">
                    <a16:rowId xmlns:a16="http://schemas.microsoft.com/office/drawing/2014/main" val="10013"/>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a:extLst>
              <a:ext uri="{FF2B5EF4-FFF2-40B4-BE49-F238E27FC236}">
                <a16:creationId xmlns:a16="http://schemas.microsoft.com/office/drawing/2014/main" id="{6003CA3A-93D7-5B2D-A7DE-E83287A6DA7B}"/>
              </a:ext>
            </a:extLst>
          </p:cNvPr>
          <p:cNvSpPr>
            <a:spLocks noGrp="1" noChangeArrowheads="1"/>
          </p:cNvSpPr>
          <p:nvPr>
            <p:ph type="title"/>
          </p:nvPr>
        </p:nvSpPr>
        <p:spPr/>
        <p:txBody>
          <a:bodyPr/>
          <a:lstStyle/>
          <a:p>
            <a:r>
              <a:rPr lang="en-US" altLang="zh-TW" dirty="0"/>
              <a:t>Financial Performance: Cash Flows</a:t>
            </a:r>
            <a:endParaRPr lang="zh-TW" altLang="en-US" dirty="0"/>
          </a:p>
        </p:txBody>
      </p:sp>
      <p:graphicFrame>
        <p:nvGraphicFramePr>
          <p:cNvPr id="5" name="內容版面配置區 4">
            <a:extLst>
              <a:ext uri="{FF2B5EF4-FFF2-40B4-BE49-F238E27FC236}">
                <a16:creationId xmlns:a16="http://schemas.microsoft.com/office/drawing/2014/main" id="{FB6B4AC0-95AA-A958-4C1B-4B5A8BDAFF7D}"/>
              </a:ext>
            </a:extLst>
          </p:cNvPr>
          <p:cNvGraphicFramePr>
            <a:graphicFrameLocks noGrp="1"/>
          </p:cNvGraphicFramePr>
          <p:nvPr>
            <p:ph idx="1"/>
            <p:extLst>
              <p:ext uri="{D42A27DB-BD31-4B8C-83A1-F6EECF244321}">
                <p14:modId xmlns:p14="http://schemas.microsoft.com/office/powerpoint/2010/main" val="1852933836"/>
              </p:ext>
            </p:extLst>
          </p:nvPr>
        </p:nvGraphicFramePr>
        <p:xfrm>
          <a:off x="1235035" y="1635760"/>
          <a:ext cx="9215249" cy="4452990"/>
        </p:xfrm>
        <a:graphic>
          <a:graphicData uri="http://schemas.openxmlformats.org/drawingml/2006/table">
            <a:tbl>
              <a:tblPr>
                <a:tableStyleId>{5C22544A-7EE6-4342-B048-85BDC9FD1C3A}</a:tableStyleId>
              </a:tblPr>
              <a:tblGrid>
                <a:gridCol w="4560123">
                  <a:extLst>
                    <a:ext uri="{9D8B030D-6E8A-4147-A177-3AD203B41FA5}">
                      <a16:colId xmlns:a16="http://schemas.microsoft.com/office/drawing/2014/main" val="20000"/>
                    </a:ext>
                  </a:extLst>
                </a:gridCol>
                <a:gridCol w="2182932">
                  <a:extLst>
                    <a:ext uri="{9D8B030D-6E8A-4147-A177-3AD203B41FA5}">
                      <a16:colId xmlns:a16="http://schemas.microsoft.com/office/drawing/2014/main" val="20001"/>
                    </a:ext>
                  </a:extLst>
                </a:gridCol>
                <a:gridCol w="2472194">
                  <a:extLst>
                    <a:ext uri="{9D8B030D-6E8A-4147-A177-3AD203B41FA5}">
                      <a16:colId xmlns:a16="http://schemas.microsoft.com/office/drawing/2014/main" val="20002"/>
                    </a:ext>
                  </a:extLst>
                </a:gridCol>
              </a:tblGrid>
              <a:tr h="344751">
                <a:tc gridSpan="3">
                  <a:txBody>
                    <a:bodyPr/>
                    <a:lstStyle/>
                    <a:p>
                      <a:pPr algn="ctr" fontAlgn="ctr"/>
                      <a:r>
                        <a:rPr lang="en-US" altLang="zh-TW" sz="2400" b="1" u="none" strike="noStrike" dirty="0">
                          <a:effectLst/>
                          <a:latin typeface="Times New Roman" panose="02020603050405020304" pitchFamily="18" charset="0"/>
                          <a:cs typeface="Times New Roman" panose="02020603050405020304" pitchFamily="18" charset="0"/>
                        </a:rPr>
                        <a:t>CONSOLIDTATED STATEMENTS OF CASH FLOWS</a:t>
                      </a:r>
                      <a:endParaRPr lang="en-US" altLang="zh-TW" sz="2400" b="1" i="0" u="none" strike="noStrike" dirty="0">
                        <a:solidFill>
                          <a:srgbClr val="000000"/>
                        </a:solidFill>
                        <a:effectLst/>
                        <a:latin typeface="Times New Roman" panose="02020603050405020304" pitchFamily="18" charset="0"/>
                        <a:ea typeface="+mn-ea"/>
                        <a:cs typeface="Times New Roman" panose="02020603050405020304" pitchFamily="18" charset="0"/>
                      </a:endParaRPr>
                    </a:p>
                  </a:txBody>
                  <a:tcPr marL="6575" marR="108009" marT="6574"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267152">
                <a:tc>
                  <a:txBody>
                    <a:bodyPr/>
                    <a:lstStyle/>
                    <a:p>
                      <a:pPr algn="l" fontAlgn="ct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575" marR="108009" marT="6574" marB="0" anchor="ctr"/>
                </a:tc>
                <a:tc>
                  <a:txBody>
                    <a:bodyPr/>
                    <a:lstStyle/>
                    <a:p>
                      <a:pPr algn="l" fontAlgn="ct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575" marR="108009" marT="6574" marB="0" anchor="ctr"/>
                </a:tc>
                <a:tc>
                  <a:txBody>
                    <a:bodyPr/>
                    <a:lstStyle/>
                    <a:p>
                      <a:pPr algn="l" fontAlgn="ct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575" marR="108009" marT="6574" marB="0" anchor="ctr"/>
                </a:tc>
                <a:extLst>
                  <a:ext uri="{0D108BD9-81ED-4DB2-BD59-A6C34878D82A}">
                    <a16:rowId xmlns:a16="http://schemas.microsoft.com/office/drawing/2014/main" val="10001"/>
                  </a:ext>
                </a:extLst>
              </a:tr>
              <a:tr h="29317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1600" u="none" strike="noStrike" dirty="0">
                          <a:effectLst/>
                          <a:latin typeface="微軟正黑體" panose="020B0604030504040204" pitchFamily="34" charset="-120"/>
                          <a:ea typeface="微軟正黑體" panose="020B0604030504040204" pitchFamily="34" charset="-120"/>
                        </a:rPr>
                        <a:t>(Unit: NTD Thousands)</a:t>
                      </a:r>
                      <a:endParaRPr lang="en-US" altLang="zh-TW" sz="1600" b="0" i="0" u="sng" strike="noStrike" dirty="0">
                        <a:solidFill>
                          <a:srgbClr val="000000"/>
                        </a:solidFill>
                        <a:effectLst/>
                        <a:latin typeface="微軟正黑體" panose="020B0604030504040204" pitchFamily="34" charset="-120"/>
                        <a:ea typeface="微軟正黑體" panose="020B0604030504040204" pitchFamily="34" charset="-120"/>
                      </a:endParaRPr>
                    </a:p>
                  </a:txBody>
                  <a:tcPr marL="6575" marR="108009" marT="6574" marB="0" anchor="ctr"/>
                </a:tc>
                <a:tc>
                  <a:txBody>
                    <a:bodyPr/>
                    <a:lstStyle/>
                    <a:p>
                      <a:pPr algn="ctr" fontAlgn="ctr"/>
                      <a:r>
                        <a:rPr lang="en-US" altLang="zh-TW" sz="1600" b="1" u="sng" strike="noStrike" dirty="0">
                          <a:effectLst/>
                          <a:latin typeface="微軟正黑體" panose="020B0604030504040204" pitchFamily="34" charset="-120"/>
                          <a:ea typeface="微軟正黑體" panose="020B0604030504040204" pitchFamily="34" charset="-120"/>
                        </a:rPr>
                        <a:t>2025</a:t>
                      </a:r>
                      <a:endParaRPr lang="zh-TW" altLang="en-US" sz="1600" b="1" i="0" u="sng" strike="noStrike" dirty="0">
                        <a:solidFill>
                          <a:srgbClr val="000000"/>
                        </a:solidFill>
                        <a:effectLst/>
                        <a:latin typeface="微軟正黑體" panose="020B0604030504040204" pitchFamily="34" charset="-120"/>
                        <a:ea typeface="微軟正黑體" panose="020B0604030504040204" pitchFamily="34" charset="-120"/>
                      </a:endParaRPr>
                    </a:p>
                  </a:txBody>
                  <a:tcPr marL="6575" marR="108009" marT="6574" marB="0" anchor="ctr"/>
                </a:tc>
                <a:tc>
                  <a:txBody>
                    <a:bodyPr/>
                    <a:lstStyle/>
                    <a:p>
                      <a:pPr algn="ctr" fontAlgn="ctr"/>
                      <a:r>
                        <a:rPr lang="en-US" altLang="zh-TW" sz="1600" b="1" u="sng" strike="noStrike" dirty="0">
                          <a:effectLst/>
                          <a:latin typeface="微軟正黑體" panose="020B0604030504040204" pitchFamily="34" charset="-120"/>
                          <a:ea typeface="微軟正黑體" panose="020B0604030504040204" pitchFamily="34" charset="-120"/>
                        </a:rPr>
                        <a:t>2024</a:t>
                      </a:r>
                      <a:endParaRPr lang="zh-TW" altLang="en-US" sz="1600" b="1" i="0" u="sng" strike="noStrike" dirty="0">
                        <a:solidFill>
                          <a:srgbClr val="000000"/>
                        </a:solidFill>
                        <a:effectLst/>
                        <a:latin typeface="微軟正黑體" panose="020B0604030504040204" pitchFamily="34" charset="-120"/>
                        <a:ea typeface="微軟正黑體" panose="020B0604030504040204" pitchFamily="34" charset="-120"/>
                      </a:endParaRPr>
                    </a:p>
                  </a:txBody>
                  <a:tcPr marL="6575" marR="108009" marT="6574" marB="0" anchor="ctr"/>
                </a:tc>
                <a:extLst>
                  <a:ext uri="{0D108BD9-81ED-4DB2-BD59-A6C34878D82A}">
                    <a16:rowId xmlns:a16="http://schemas.microsoft.com/office/drawing/2014/main" val="10002"/>
                  </a:ext>
                </a:extLst>
              </a:tr>
              <a:tr h="586722">
                <a:tc>
                  <a:txBody>
                    <a:bodyPr/>
                    <a:lstStyle/>
                    <a:p>
                      <a:pPr algn="l" fontAlgn="ctr"/>
                      <a:r>
                        <a:rPr lang="en-US" sz="160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Net cash inflow from operating activities</a:t>
                      </a:r>
                      <a:endParaRPr lang="en-US" sz="16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000" marR="4799" marT="4799" marB="0" anchor="ctr"/>
                </a:tc>
                <a:tc>
                  <a:txBody>
                    <a:bodyPr/>
                    <a:lstStyle/>
                    <a:p>
                      <a:pPr marL="0" algn="r" defTabSz="914400" rtl="0" eaLnBrk="1" fontAlgn="ctr" latinLnBrk="0" hangingPunct="1">
                        <a:buNone/>
                      </a:pPr>
                      <a:r>
                        <a:rPr lang="en-US" altLang="zh-TW" sz="1600" u="none" strike="noStrike" kern="1200" dirty="0">
                          <a:solidFill>
                            <a:schemeClr val="dk1"/>
                          </a:solidFill>
                          <a:effectLst/>
                          <a:latin typeface="微軟正黑體" panose="020B0604030504040204" pitchFamily="34" charset="-120"/>
                          <a:ea typeface="微軟正黑體" panose="020B0604030504040204" pitchFamily="34" charset="-120"/>
                          <a:cs typeface="+mn-cs"/>
                        </a:rPr>
                        <a:t>15,051 </a:t>
                      </a:r>
                    </a:p>
                  </a:txBody>
                  <a:tcPr marL="9525" marR="108000" marT="9525" marB="0" anchor="ctr"/>
                </a:tc>
                <a:tc>
                  <a:txBody>
                    <a:bodyPr/>
                    <a:lstStyle/>
                    <a:p>
                      <a:pPr marL="0" algn="r" defTabSz="914400" rtl="0" eaLnBrk="1" fontAlgn="ctr" latinLnBrk="0" hangingPunct="1">
                        <a:buNone/>
                      </a:pPr>
                      <a:r>
                        <a:rPr lang="en-US" altLang="zh-TW" sz="1600" u="none" strike="noStrike" kern="1200" dirty="0">
                          <a:solidFill>
                            <a:schemeClr val="dk1"/>
                          </a:solidFill>
                          <a:effectLst/>
                          <a:latin typeface="微軟正黑體" panose="020B0604030504040204" pitchFamily="34" charset="-120"/>
                          <a:ea typeface="微軟正黑體" panose="020B0604030504040204" pitchFamily="34" charset="-120"/>
                          <a:cs typeface="+mn-cs"/>
                        </a:rPr>
                        <a:t>16,672 </a:t>
                      </a:r>
                    </a:p>
                  </a:txBody>
                  <a:tcPr marL="9525" marR="108000" marT="9525" marB="0" anchor="ctr"/>
                </a:tc>
                <a:extLst>
                  <a:ext uri="{0D108BD9-81ED-4DB2-BD59-A6C34878D82A}">
                    <a16:rowId xmlns:a16="http://schemas.microsoft.com/office/drawing/2014/main" val="10003"/>
                  </a:ext>
                </a:extLst>
              </a:tr>
              <a:tr h="586722">
                <a:tc>
                  <a:txBody>
                    <a:bodyPr/>
                    <a:lstStyle/>
                    <a:p>
                      <a:pPr algn="l" fontAlgn="ctr"/>
                      <a:r>
                        <a:rPr lang="en-US" sz="160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Net cash outflow from investing activities</a:t>
                      </a:r>
                      <a:endParaRPr lang="en-US" sz="16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000" marR="4799" marT="4799" marB="0" anchor="ctr"/>
                </a:tc>
                <a:tc>
                  <a:txBody>
                    <a:bodyPr/>
                    <a:lstStyle/>
                    <a:p>
                      <a:pPr marL="0" algn="r" defTabSz="914400" rtl="0" eaLnBrk="1" fontAlgn="ctr" latinLnBrk="0" hangingPunct="1">
                        <a:buNone/>
                      </a:pPr>
                      <a:r>
                        <a:rPr lang="en-US" altLang="zh-TW" sz="1600" u="none" strike="noStrike" kern="1200" dirty="0">
                          <a:solidFill>
                            <a:srgbClr val="FF0000"/>
                          </a:solidFill>
                          <a:effectLst/>
                          <a:latin typeface="微軟正黑體" panose="020B0604030504040204" pitchFamily="34" charset="-120"/>
                          <a:ea typeface="微軟正黑體" panose="020B0604030504040204" pitchFamily="34" charset="-120"/>
                          <a:cs typeface="+mn-cs"/>
                        </a:rPr>
                        <a:t>(182,077)</a:t>
                      </a:r>
                    </a:p>
                  </a:txBody>
                  <a:tcPr marL="9525" marR="108000" marT="9525" marB="0" anchor="ctr"/>
                </a:tc>
                <a:tc>
                  <a:txBody>
                    <a:bodyPr/>
                    <a:lstStyle/>
                    <a:p>
                      <a:pPr marL="0" algn="r" defTabSz="914400" rtl="0" eaLnBrk="1" fontAlgn="ctr" latinLnBrk="0" hangingPunct="1">
                        <a:buNone/>
                      </a:pPr>
                      <a:r>
                        <a:rPr lang="en-US" altLang="zh-TW" sz="1600" u="none" strike="noStrike" kern="1200" dirty="0">
                          <a:solidFill>
                            <a:schemeClr val="dk1"/>
                          </a:solidFill>
                          <a:effectLst/>
                          <a:latin typeface="微軟正黑體" panose="020B0604030504040204" pitchFamily="34" charset="-120"/>
                          <a:ea typeface="微軟正黑體" panose="020B0604030504040204" pitchFamily="34" charset="-120"/>
                          <a:cs typeface="+mn-cs"/>
                        </a:rPr>
                        <a:t>23,049 </a:t>
                      </a:r>
                    </a:p>
                  </a:txBody>
                  <a:tcPr marL="9525" marR="108000" marT="9525" marB="0" anchor="ctr"/>
                </a:tc>
                <a:extLst>
                  <a:ext uri="{0D108BD9-81ED-4DB2-BD59-A6C34878D82A}">
                    <a16:rowId xmlns:a16="http://schemas.microsoft.com/office/drawing/2014/main" val="10004"/>
                  </a:ext>
                </a:extLst>
              </a:tr>
              <a:tr h="586722">
                <a:tc>
                  <a:txBody>
                    <a:bodyPr/>
                    <a:lstStyle/>
                    <a:p>
                      <a:pPr algn="l" fontAlgn="ctr"/>
                      <a:r>
                        <a:rPr lang="en-US" sz="160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Net cash outflow from financing activities</a:t>
                      </a:r>
                      <a:endParaRPr lang="en-US" sz="16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000" marR="4799" marT="4799" marB="0" anchor="ctr"/>
                </a:tc>
                <a:tc>
                  <a:txBody>
                    <a:bodyPr/>
                    <a:lstStyle/>
                    <a:p>
                      <a:pPr marL="0" algn="r" defTabSz="914400" rtl="0" eaLnBrk="1" fontAlgn="ctr" latinLnBrk="0" hangingPunct="1">
                        <a:buNone/>
                      </a:pPr>
                      <a:r>
                        <a:rPr lang="en-US" altLang="zh-TW" sz="1600" u="none" strike="noStrike" kern="1200" dirty="0">
                          <a:solidFill>
                            <a:schemeClr val="dk1"/>
                          </a:solidFill>
                          <a:effectLst/>
                          <a:latin typeface="微軟正黑體" panose="020B0604030504040204" pitchFamily="34" charset="-120"/>
                          <a:ea typeface="微軟正黑體" panose="020B0604030504040204" pitchFamily="34" charset="-120"/>
                          <a:cs typeface="+mn-cs"/>
                        </a:rPr>
                        <a:t>277,455 </a:t>
                      </a:r>
                    </a:p>
                  </a:txBody>
                  <a:tcPr marL="9525" marR="108000" marT="9525" marB="0" anchor="ctr"/>
                </a:tc>
                <a:tc>
                  <a:txBody>
                    <a:bodyPr/>
                    <a:lstStyle/>
                    <a:p>
                      <a:pPr marL="0" algn="r" defTabSz="914400" rtl="0" eaLnBrk="1" fontAlgn="ctr" latinLnBrk="0" hangingPunct="1">
                        <a:buNone/>
                      </a:pPr>
                      <a:r>
                        <a:rPr lang="en-US" altLang="zh-TW" sz="1600" u="none" strike="noStrike" kern="1200" dirty="0">
                          <a:solidFill>
                            <a:srgbClr val="FF0000"/>
                          </a:solidFill>
                          <a:effectLst/>
                          <a:latin typeface="微軟正黑體" panose="020B0604030504040204" pitchFamily="34" charset="-120"/>
                          <a:ea typeface="微軟正黑體" panose="020B0604030504040204" pitchFamily="34" charset="-120"/>
                          <a:cs typeface="+mn-cs"/>
                        </a:rPr>
                        <a:t>(20,905)</a:t>
                      </a:r>
                    </a:p>
                  </a:txBody>
                  <a:tcPr marL="9525" marR="108000" marT="9525" marB="0" anchor="ctr"/>
                </a:tc>
                <a:extLst>
                  <a:ext uri="{0D108BD9-81ED-4DB2-BD59-A6C34878D82A}">
                    <a16:rowId xmlns:a16="http://schemas.microsoft.com/office/drawing/2014/main" val="10005"/>
                  </a:ext>
                </a:extLst>
              </a:tr>
              <a:tr h="586722">
                <a:tc>
                  <a:txBody>
                    <a:bodyPr/>
                    <a:lstStyle/>
                    <a:p>
                      <a:pPr algn="l" fontAlgn="ctr"/>
                      <a:r>
                        <a:rPr lang="en-US" sz="160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Effect of exchange rate changes on cash and cash equivalents</a:t>
                      </a:r>
                      <a:endParaRPr lang="en-US" sz="16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000" marR="4799" marT="4799" marB="0" anchor="ctr"/>
                </a:tc>
                <a:tc>
                  <a:txBody>
                    <a:bodyPr/>
                    <a:lstStyle/>
                    <a:p>
                      <a:pPr marL="0" algn="r" defTabSz="914400" rtl="0" eaLnBrk="1" fontAlgn="ctr" latinLnBrk="0" hangingPunct="1">
                        <a:buNone/>
                      </a:pPr>
                      <a:r>
                        <a:rPr lang="en-US" altLang="zh-TW" sz="1600" u="none" strike="noStrike" kern="1200" dirty="0">
                          <a:solidFill>
                            <a:schemeClr val="dk1"/>
                          </a:solidFill>
                          <a:effectLst/>
                          <a:latin typeface="微軟正黑體" panose="020B0604030504040204" pitchFamily="34" charset="-120"/>
                          <a:ea typeface="微軟正黑體" panose="020B0604030504040204" pitchFamily="34" charset="-120"/>
                          <a:cs typeface="+mn-cs"/>
                        </a:rPr>
                        <a:t>0 </a:t>
                      </a:r>
                    </a:p>
                  </a:txBody>
                  <a:tcPr marL="9525" marR="108000" marT="9525" marB="0" anchor="ctr"/>
                </a:tc>
                <a:tc>
                  <a:txBody>
                    <a:bodyPr/>
                    <a:lstStyle/>
                    <a:p>
                      <a:pPr marL="0" algn="r" defTabSz="914400" rtl="0" eaLnBrk="1" fontAlgn="ctr" latinLnBrk="0" hangingPunct="1">
                        <a:buNone/>
                      </a:pPr>
                      <a:r>
                        <a:rPr lang="en-US" altLang="zh-TW" sz="1600" u="none" strike="noStrike" kern="1200" dirty="0">
                          <a:solidFill>
                            <a:schemeClr val="dk1"/>
                          </a:solidFill>
                          <a:effectLst/>
                          <a:latin typeface="微軟正黑體" panose="020B0604030504040204" pitchFamily="34" charset="-120"/>
                          <a:ea typeface="微軟正黑體" panose="020B0604030504040204" pitchFamily="34" charset="-120"/>
                          <a:cs typeface="+mn-cs"/>
                        </a:rPr>
                        <a:t>3 </a:t>
                      </a:r>
                    </a:p>
                  </a:txBody>
                  <a:tcPr marL="9525" marR="108000" marT="9525" marB="0" anchor="ctr"/>
                </a:tc>
                <a:extLst>
                  <a:ext uri="{0D108BD9-81ED-4DB2-BD59-A6C34878D82A}">
                    <a16:rowId xmlns:a16="http://schemas.microsoft.com/office/drawing/2014/main" val="10006"/>
                  </a:ext>
                </a:extLst>
              </a:tr>
              <a:tr h="586722">
                <a:tc>
                  <a:txBody>
                    <a:bodyPr/>
                    <a:lstStyle/>
                    <a:p>
                      <a:pPr algn="l" fontAlgn="ctr"/>
                      <a:r>
                        <a:rPr lang="en-US" sz="160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Net decrease in cash and cash equivalents</a:t>
                      </a:r>
                      <a:endParaRPr lang="en-US" sz="16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000" marR="4799" marT="4799" marB="0" anchor="ctr"/>
                </a:tc>
                <a:tc>
                  <a:txBody>
                    <a:bodyPr/>
                    <a:lstStyle/>
                    <a:p>
                      <a:pPr marL="0" algn="r" defTabSz="914400" rtl="0" eaLnBrk="1" fontAlgn="ctr" latinLnBrk="0" hangingPunct="1">
                        <a:buNone/>
                      </a:pPr>
                      <a:r>
                        <a:rPr lang="en-US" altLang="zh-TW" sz="1600" u="none" strike="noStrike" kern="1200" dirty="0">
                          <a:solidFill>
                            <a:schemeClr val="dk1"/>
                          </a:solidFill>
                          <a:effectLst/>
                          <a:latin typeface="微軟正黑體" panose="020B0604030504040204" pitchFamily="34" charset="-120"/>
                          <a:ea typeface="微軟正黑體" panose="020B0604030504040204" pitchFamily="34" charset="-120"/>
                          <a:cs typeface="+mn-cs"/>
                        </a:rPr>
                        <a:t>110,429 </a:t>
                      </a:r>
                    </a:p>
                  </a:txBody>
                  <a:tcPr marL="9525" marR="108000" marT="9525" marB="0" anchor="ctr"/>
                </a:tc>
                <a:tc>
                  <a:txBody>
                    <a:bodyPr/>
                    <a:lstStyle/>
                    <a:p>
                      <a:pPr marL="0" algn="r" defTabSz="914400" rtl="0" eaLnBrk="1" fontAlgn="ctr" latinLnBrk="0" hangingPunct="1">
                        <a:buNone/>
                      </a:pPr>
                      <a:r>
                        <a:rPr lang="en-US" altLang="zh-TW" sz="1600" u="none" strike="noStrike" kern="1200" dirty="0">
                          <a:solidFill>
                            <a:schemeClr val="dk1"/>
                          </a:solidFill>
                          <a:effectLst/>
                          <a:latin typeface="微軟正黑體" panose="020B0604030504040204" pitchFamily="34" charset="-120"/>
                          <a:ea typeface="微軟正黑體" panose="020B0604030504040204" pitchFamily="34" charset="-120"/>
                          <a:cs typeface="+mn-cs"/>
                        </a:rPr>
                        <a:t>18,819 </a:t>
                      </a:r>
                    </a:p>
                  </a:txBody>
                  <a:tcPr marL="9525" marR="108000" marT="9525" marB="0" anchor="ctr"/>
                </a:tc>
                <a:extLst>
                  <a:ext uri="{0D108BD9-81ED-4DB2-BD59-A6C34878D82A}">
                    <a16:rowId xmlns:a16="http://schemas.microsoft.com/office/drawing/2014/main" val="10007"/>
                  </a:ext>
                </a:extLst>
              </a:tr>
              <a:tr h="586722">
                <a:tc>
                  <a:txBody>
                    <a:bodyPr/>
                    <a:lstStyle/>
                    <a:p>
                      <a:pPr algn="l" fontAlgn="ctr"/>
                      <a:r>
                        <a:rPr lang="en-US" sz="1600" u="none" strike="noStrike" dirty="0">
                          <a:effectLst/>
                          <a:latin typeface="微軟正黑體" panose="020B0604030504040204" pitchFamily="34" charset="-120"/>
                          <a:ea typeface="微軟正黑體" panose="020B0604030504040204" pitchFamily="34" charset="-120"/>
                          <a:cs typeface="Times New Roman" panose="02020603050405020304" pitchFamily="18" charset="0"/>
                        </a:rPr>
                        <a:t>Cash and cash equivalents, end of period</a:t>
                      </a:r>
                      <a:endParaRPr lang="en-US" sz="1600" b="0" i="0" u="none" strike="noStrike"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72000" marR="4799" marT="4799" marB="0" anchor="ctr"/>
                </a:tc>
                <a:tc>
                  <a:txBody>
                    <a:bodyPr/>
                    <a:lstStyle/>
                    <a:p>
                      <a:pPr marL="0" algn="r" defTabSz="914400" rtl="0" eaLnBrk="1" fontAlgn="ctr" latinLnBrk="0" hangingPunct="1">
                        <a:buNone/>
                      </a:pPr>
                      <a:r>
                        <a:rPr lang="en-US" altLang="zh-TW" sz="1600" u="none" strike="noStrike" kern="1200" dirty="0">
                          <a:solidFill>
                            <a:schemeClr val="dk1"/>
                          </a:solidFill>
                          <a:effectLst/>
                          <a:latin typeface="微軟正黑體" panose="020B0604030504040204" pitchFamily="34" charset="-120"/>
                          <a:ea typeface="微軟正黑體" panose="020B0604030504040204" pitchFamily="34" charset="-120"/>
                          <a:cs typeface="+mn-cs"/>
                        </a:rPr>
                        <a:t>229,005 </a:t>
                      </a:r>
                    </a:p>
                  </a:txBody>
                  <a:tcPr marL="9525" marR="108000" marT="9525" marB="0" anchor="ctr"/>
                </a:tc>
                <a:tc>
                  <a:txBody>
                    <a:bodyPr/>
                    <a:lstStyle/>
                    <a:p>
                      <a:pPr marL="0" algn="r" defTabSz="914400" rtl="0" eaLnBrk="1" fontAlgn="ctr" latinLnBrk="0" hangingPunct="1">
                        <a:buNone/>
                      </a:pPr>
                      <a:r>
                        <a:rPr lang="en-US" altLang="zh-TW" sz="1600" u="none" strike="noStrike" kern="1200" dirty="0">
                          <a:solidFill>
                            <a:schemeClr val="dk1"/>
                          </a:solidFill>
                          <a:effectLst/>
                          <a:latin typeface="微軟正黑體" panose="020B0604030504040204" pitchFamily="34" charset="-120"/>
                          <a:ea typeface="微軟正黑體" panose="020B0604030504040204" pitchFamily="34" charset="-120"/>
                          <a:cs typeface="+mn-cs"/>
                        </a:rPr>
                        <a:t>118,576 </a:t>
                      </a:r>
                    </a:p>
                  </a:txBody>
                  <a:tcPr marL="9525" marR="108000" marT="9525" marB="0" anchor="ctr"/>
                </a:tc>
                <a:extLst>
                  <a:ext uri="{0D108BD9-81ED-4DB2-BD59-A6C34878D82A}">
                    <a16:rowId xmlns:a16="http://schemas.microsoft.com/office/drawing/2014/main" val="10008"/>
                  </a:ext>
                </a:extLst>
              </a:tr>
            </a:tbl>
          </a:graphicData>
        </a:graphic>
      </p:graphicFrame>
      <p:sp>
        <p:nvSpPr>
          <p:cNvPr id="22571" name="投影片編號版面配置區 3">
            <a:extLst>
              <a:ext uri="{FF2B5EF4-FFF2-40B4-BE49-F238E27FC236}">
                <a16:creationId xmlns:a16="http://schemas.microsoft.com/office/drawing/2014/main" id="{5612B14A-A1E8-A3B0-5D77-0D63E6F3417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kumimoji="1" sz="32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Blip>
                <a:blip r:embed="rId4"/>
              </a:buBlip>
              <a:defRPr kumimoji="1" sz="2800">
                <a:solidFill>
                  <a:srgbClr val="0000CC"/>
                </a:solidFill>
                <a:latin typeface="Arial" panose="020B0604020202020204" pitchFamily="34" charset="0"/>
                <a:ea typeface="微軟正黑體" panose="020B0604030504040204" pitchFamily="34" charset="-120"/>
              </a:defRPr>
            </a:lvl2pPr>
            <a:lvl3pPr marL="1143000" indent="-228600">
              <a:spcBef>
                <a:spcPct val="20000"/>
              </a:spcBef>
              <a:buBlip>
                <a:blip r:embed="rId5"/>
              </a:buBlip>
              <a:defRPr kumimoji="1" sz="2400">
                <a:solidFill>
                  <a:schemeClr val="tx1"/>
                </a:solidFill>
                <a:latin typeface="Arial" panose="020B0604020202020204" pitchFamily="34" charset="0"/>
                <a:ea typeface="微軟正黑體" panose="020B0604030504040204" pitchFamily="34" charset="-120"/>
              </a:defRPr>
            </a:lvl3pPr>
            <a:lvl4pPr marL="1600200" indent="-228600">
              <a:spcBef>
                <a:spcPct val="20000"/>
              </a:spcBef>
              <a:buBlip>
                <a:blip r:embed="rId6"/>
              </a:buBlip>
              <a:defRPr kumimoji="1" sz="2000">
                <a:solidFill>
                  <a:srgbClr val="FF0000"/>
                </a:solidFill>
                <a:latin typeface="Arial" panose="020B0604020202020204" pitchFamily="34" charset="0"/>
                <a:ea typeface="微軟正黑體" panose="020B0604030504040204" pitchFamily="34" charset="-120"/>
              </a:defRPr>
            </a:lvl4pPr>
            <a:lvl5pPr marL="2057400" indent="-228600">
              <a:spcBef>
                <a:spcPct val="20000"/>
              </a:spcBef>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9pPr>
          </a:lstStyle>
          <a:p>
            <a:pPr>
              <a:spcBef>
                <a:spcPct val="0"/>
              </a:spcBef>
              <a:buFontTx/>
              <a:buNone/>
            </a:pPr>
            <a:fld id="{45FDEF62-8486-42D7-8126-918A0293E681}" type="slidenum">
              <a:rPr lang="en-US" altLang="zh-TW" sz="1400">
                <a:latin typeface="Century Gothic" panose="020B0502020202020204" pitchFamily="34" charset="0"/>
                <a:ea typeface="標楷體" panose="03000509000000000000" pitchFamily="65" charset="-120"/>
              </a:rPr>
              <a:pPr>
                <a:spcBef>
                  <a:spcPct val="0"/>
                </a:spcBef>
                <a:buFontTx/>
                <a:buNone/>
              </a:pPr>
              <a:t>13</a:t>
            </a:fld>
            <a:endParaRPr lang="en-US" altLang="zh-TW" sz="1400">
              <a:latin typeface="Century Gothic" panose="020B0502020202020204" pitchFamily="34" charset="0"/>
              <a:ea typeface="標楷體" panose="03000509000000000000" pitchFamily="65" charset="-12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a:extLst>
              <a:ext uri="{FF2B5EF4-FFF2-40B4-BE49-F238E27FC236}">
                <a16:creationId xmlns:a16="http://schemas.microsoft.com/office/drawing/2014/main" id="{72777308-CE7D-7AEF-7EB7-2304872D6500}"/>
              </a:ext>
            </a:extLst>
          </p:cNvPr>
          <p:cNvSpPr>
            <a:spLocks noGrp="1" noChangeArrowheads="1"/>
          </p:cNvSpPr>
          <p:nvPr>
            <p:ph type="title"/>
          </p:nvPr>
        </p:nvSpPr>
        <p:spPr/>
        <p:txBody>
          <a:bodyPr/>
          <a:lstStyle/>
          <a:p>
            <a:r>
              <a:rPr lang="en-US" altLang="zh-TW" dirty="0"/>
              <a:t>Future Outlook</a:t>
            </a:r>
            <a:endParaRPr lang="zh-TW" altLang="en-US" dirty="0"/>
          </a:p>
        </p:txBody>
      </p:sp>
      <p:sp>
        <p:nvSpPr>
          <p:cNvPr id="23555" name="內容版面配置區 2">
            <a:extLst>
              <a:ext uri="{FF2B5EF4-FFF2-40B4-BE49-F238E27FC236}">
                <a16:creationId xmlns:a16="http://schemas.microsoft.com/office/drawing/2014/main" id="{DE074879-839A-B9AD-CE9D-5FBD1775CF83}"/>
              </a:ext>
            </a:extLst>
          </p:cNvPr>
          <p:cNvSpPr>
            <a:spLocks noGrp="1" noChangeArrowheads="1"/>
          </p:cNvSpPr>
          <p:nvPr>
            <p:ph idx="1"/>
          </p:nvPr>
        </p:nvSpPr>
        <p:spPr>
          <a:xfrm>
            <a:off x="570016" y="1566863"/>
            <a:ext cx="10877797" cy="3230562"/>
          </a:xfrm>
        </p:spPr>
        <p:txBody>
          <a:bodyPr>
            <a:normAutofit lnSpcReduction="10000"/>
          </a:bodyPr>
          <a:lstStyle/>
          <a:p>
            <a:r>
              <a:rPr lang="en-US" altLang="zh-TW" dirty="0">
                <a:latin typeface="Times New Roman" panose="02020603050405020304" pitchFamily="18" charset="0"/>
                <a:cs typeface="Times New Roman" panose="02020603050405020304" pitchFamily="18" charset="0"/>
              </a:rPr>
              <a:t>Deepen relationships with key clients and stabilize niche product sales. </a:t>
            </a:r>
          </a:p>
          <a:p>
            <a:r>
              <a:rPr lang="en-US" altLang="zh-TW" dirty="0">
                <a:latin typeface="Times New Roman" panose="02020603050405020304" pitchFamily="18" charset="0"/>
                <a:cs typeface="Times New Roman" panose="02020603050405020304" pitchFamily="18" charset="0"/>
              </a:rPr>
              <a:t>Strengthen core technical R&amp;D through value innovation. </a:t>
            </a:r>
          </a:p>
          <a:p>
            <a:r>
              <a:rPr lang="en-US" altLang="zh-TW" dirty="0">
                <a:latin typeface="Times New Roman" panose="02020603050405020304" pitchFamily="18" charset="0"/>
                <a:cs typeface="Times New Roman" panose="02020603050405020304" pitchFamily="18" charset="0"/>
              </a:rPr>
              <a:t>Leverage industry-government-academia resources for international talent cultivation. </a:t>
            </a:r>
          </a:p>
          <a:p>
            <a:r>
              <a:rPr lang="en-US" altLang="zh-TW" dirty="0">
                <a:latin typeface="Times New Roman" panose="02020603050405020304" pitchFamily="18" charset="0"/>
                <a:cs typeface="Times New Roman" panose="02020603050405020304" pitchFamily="18" charset="0"/>
              </a:rPr>
              <a:t>Introduce Financial AI and provide Quantum Computing solutions. </a:t>
            </a:r>
          </a:p>
          <a:p>
            <a:r>
              <a:rPr lang="en-US" altLang="zh-TW" dirty="0">
                <a:latin typeface="Times New Roman" panose="02020603050405020304" pitchFamily="18" charset="0"/>
                <a:cs typeface="Times New Roman" panose="02020603050405020304" pitchFamily="18" charset="0"/>
              </a:rPr>
              <a:t>Collaborate with international partners to build intelligent trading platforms.</a:t>
            </a:r>
          </a:p>
        </p:txBody>
      </p:sp>
      <p:sp>
        <p:nvSpPr>
          <p:cNvPr id="23556" name="投影片編號版面配置區 3">
            <a:extLst>
              <a:ext uri="{FF2B5EF4-FFF2-40B4-BE49-F238E27FC236}">
                <a16:creationId xmlns:a16="http://schemas.microsoft.com/office/drawing/2014/main" id="{37119C3D-9576-2FD9-2E14-EBCD12687C1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kumimoji="1" sz="32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Blip>
                <a:blip r:embed="rId4"/>
              </a:buBlip>
              <a:defRPr kumimoji="1" sz="2800">
                <a:solidFill>
                  <a:srgbClr val="0000CC"/>
                </a:solidFill>
                <a:latin typeface="Arial" panose="020B0604020202020204" pitchFamily="34" charset="0"/>
                <a:ea typeface="微軟正黑體" panose="020B0604030504040204" pitchFamily="34" charset="-120"/>
              </a:defRPr>
            </a:lvl2pPr>
            <a:lvl3pPr marL="1143000" indent="-228600">
              <a:spcBef>
                <a:spcPct val="20000"/>
              </a:spcBef>
              <a:buBlip>
                <a:blip r:embed="rId5"/>
              </a:buBlip>
              <a:defRPr kumimoji="1" sz="2400">
                <a:solidFill>
                  <a:schemeClr val="tx1"/>
                </a:solidFill>
                <a:latin typeface="Arial" panose="020B0604020202020204" pitchFamily="34" charset="0"/>
                <a:ea typeface="微軟正黑體" panose="020B0604030504040204" pitchFamily="34" charset="-120"/>
              </a:defRPr>
            </a:lvl3pPr>
            <a:lvl4pPr marL="1600200" indent="-228600">
              <a:spcBef>
                <a:spcPct val="20000"/>
              </a:spcBef>
              <a:buBlip>
                <a:blip r:embed="rId6"/>
              </a:buBlip>
              <a:defRPr kumimoji="1" sz="2000">
                <a:solidFill>
                  <a:srgbClr val="FF0000"/>
                </a:solidFill>
                <a:latin typeface="Arial" panose="020B0604020202020204" pitchFamily="34" charset="0"/>
                <a:ea typeface="微軟正黑體" panose="020B0604030504040204" pitchFamily="34" charset="-120"/>
              </a:defRPr>
            </a:lvl4pPr>
            <a:lvl5pPr marL="2057400" indent="-228600">
              <a:spcBef>
                <a:spcPct val="20000"/>
              </a:spcBef>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9pPr>
          </a:lstStyle>
          <a:p>
            <a:pPr>
              <a:spcBef>
                <a:spcPct val="0"/>
              </a:spcBef>
              <a:buFontTx/>
              <a:buNone/>
            </a:pPr>
            <a:fld id="{7AEF5842-1BB3-4B75-A734-62D23AF69C81}" type="slidenum">
              <a:rPr lang="en-US" altLang="zh-TW" sz="1400">
                <a:latin typeface="Century Gothic" panose="020B0502020202020204" pitchFamily="34" charset="0"/>
                <a:ea typeface="標楷體" panose="03000509000000000000" pitchFamily="65" charset="-120"/>
              </a:rPr>
              <a:pPr>
                <a:spcBef>
                  <a:spcPct val="0"/>
                </a:spcBef>
                <a:buFontTx/>
                <a:buNone/>
              </a:pPr>
              <a:t>14</a:t>
            </a:fld>
            <a:endParaRPr lang="en-US" altLang="zh-TW" sz="1400">
              <a:latin typeface="Century Gothic" panose="020B0502020202020204" pitchFamily="34" charset="0"/>
              <a:ea typeface="標楷體" panose="03000509000000000000" pitchFamily="65" charset="-120"/>
            </a:endParaRPr>
          </a:p>
        </p:txBody>
      </p:sp>
      <p:pic>
        <p:nvPicPr>
          <p:cNvPr id="5" name="圖片 4">
            <a:extLst>
              <a:ext uri="{FF2B5EF4-FFF2-40B4-BE49-F238E27FC236}">
                <a16:creationId xmlns:a16="http://schemas.microsoft.com/office/drawing/2014/main" id="{04D07403-2B39-27E6-2288-F12C2B62B288}"/>
              </a:ext>
            </a:extLst>
          </p:cNvPr>
          <p:cNvPicPr>
            <a:picLocks noChangeAspect="1"/>
          </p:cNvPicPr>
          <p:nvPr/>
        </p:nvPicPr>
        <p:blipFill rotWithShape="1">
          <a:blip r:embed="rId7"/>
          <a:srcRect l="2511" r="4691"/>
          <a:stretch/>
        </p:blipFill>
        <p:spPr>
          <a:xfrm>
            <a:off x="4492626" y="4797425"/>
            <a:ext cx="5343525" cy="1881188"/>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22664" y="-1670460"/>
            <a:ext cx="10346672" cy="9802782"/>
          </a:xfrm>
          <a:custGeom>
            <a:avLst/>
            <a:gdLst/>
            <a:ahLst/>
            <a:cxnLst/>
            <a:rect l="l" t="t" r="r" b="b"/>
            <a:pathLst>
              <a:path w="24756840" h="24756840">
                <a:moveTo>
                  <a:pt x="0" y="0"/>
                </a:moveTo>
                <a:lnTo>
                  <a:pt x="24756840" y="0"/>
                </a:lnTo>
                <a:lnTo>
                  <a:pt x="24756840" y="24756839"/>
                </a:lnTo>
                <a:lnTo>
                  <a:pt x="0" y="247568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609551" y="2015750"/>
            <a:ext cx="6972899" cy="1072024"/>
          </a:xfrm>
          <a:custGeom>
            <a:avLst/>
            <a:gdLst/>
            <a:ahLst/>
            <a:cxnLst/>
            <a:rect l="l" t="t" r="r" b="b"/>
            <a:pathLst>
              <a:path w="10459348" h="1608036">
                <a:moveTo>
                  <a:pt x="0" y="0"/>
                </a:moveTo>
                <a:lnTo>
                  <a:pt x="10459348" y="0"/>
                </a:lnTo>
                <a:lnTo>
                  <a:pt x="10459348" y="1608036"/>
                </a:lnTo>
                <a:lnTo>
                  <a:pt x="0" y="1608036"/>
                </a:lnTo>
                <a:lnTo>
                  <a:pt x="0" y="0"/>
                </a:lnTo>
                <a:close/>
              </a:path>
            </a:pathLst>
          </a:custGeom>
          <a:blipFill>
            <a:blip r:embed="rId4"/>
            <a:stretch>
              <a:fillRect/>
            </a:stretch>
          </a:blipFill>
        </p:spPr>
      </p:sp>
      <p:sp>
        <p:nvSpPr>
          <p:cNvPr id="4" name="TextBox 4"/>
          <p:cNvSpPr txBox="1"/>
          <p:nvPr/>
        </p:nvSpPr>
        <p:spPr>
          <a:xfrm>
            <a:off x="2685244" y="3123355"/>
            <a:ext cx="6821513" cy="1316579"/>
          </a:xfrm>
          <a:prstGeom prst="rect">
            <a:avLst/>
          </a:prstGeom>
        </p:spPr>
        <p:txBody>
          <a:bodyPr lIns="0" tIns="0" rIns="0" bIns="0" rtlCol="0" anchor="t">
            <a:spAutoFit/>
          </a:bodyPr>
          <a:lstStyle/>
          <a:p>
            <a:pPr algn="ctr">
              <a:lnSpc>
                <a:spcPts val="11082"/>
              </a:lnSpc>
            </a:pPr>
            <a:r>
              <a:rPr lang="en-US" sz="8524" b="1">
                <a:solidFill>
                  <a:srgbClr val="0B5394"/>
                </a:solidFill>
                <a:latin typeface="Helios Bold"/>
                <a:ea typeface="Helios Bold"/>
                <a:cs typeface="Helios Bold"/>
                <a:sym typeface="Helios Bold"/>
              </a:rPr>
              <a:t>THANK YOU</a:t>
            </a:r>
          </a:p>
        </p:txBody>
      </p:sp>
      <p:sp>
        <p:nvSpPr>
          <p:cNvPr id="6" name="投影片編號版面配置區 5">
            <a:extLst>
              <a:ext uri="{FF2B5EF4-FFF2-40B4-BE49-F238E27FC236}">
                <a16:creationId xmlns:a16="http://schemas.microsoft.com/office/drawing/2014/main" id="{6DF3F259-6F08-DFE6-A923-75EAD1427923}"/>
              </a:ext>
            </a:extLst>
          </p:cNvPr>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a:extLst>
              <a:ext uri="{FF2B5EF4-FFF2-40B4-BE49-F238E27FC236}">
                <a16:creationId xmlns:a16="http://schemas.microsoft.com/office/drawing/2014/main" id="{442639E4-0634-1CE7-610B-1F256C4F208F}"/>
              </a:ext>
            </a:extLst>
          </p:cNvPr>
          <p:cNvSpPr>
            <a:spLocks noGrp="1" noChangeArrowheads="1"/>
          </p:cNvSpPr>
          <p:nvPr>
            <p:ph type="title"/>
          </p:nvPr>
        </p:nvSpPr>
        <p:spPr/>
        <p:txBody>
          <a:bodyPr/>
          <a:lstStyle/>
          <a:p>
            <a:r>
              <a:rPr lang="en-US" altLang="zh-TW" dirty="0"/>
              <a:t>Disclaimer</a:t>
            </a:r>
            <a:endParaRPr lang="zh-TW" altLang="en-US" dirty="0"/>
          </a:p>
        </p:txBody>
      </p:sp>
      <p:sp>
        <p:nvSpPr>
          <p:cNvPr id="6147" name="內容版面配置區 2">
            <a:extLst>
              <a:ext uri="{FF2B5EF4-FFF2-40B4-BE49-F238E27FC236}">
                <a16:creationId xmlns:a16="http://schemas.microsoft.com/office/drawing/2014/main" id="{0B9D3367-BEB3-CF7D-D209-B951F4A0DC18}"/>
              </a:ext>
            </a:extLst>
          </p:cNvPr>
          <p:cNvSpPr>
            <a:spLocks noGrp="1" noChangeArrowheads="1"/>
          </p:cNvSpPr>
          <p:nvPr>
            <p:ph idx="1"/>
          </p:nvPr>
        </p:nvSpPr>
        <p:spPr/>
        <p:txBody>
          <a:bodyPr>
            <a:normAutofit/>
          </a:bodyPr>
          <a:lstStyle/>
          <a:p>
            <a:pPr marL="0" indent="0">
              <a:lnSpc>
                <a:spcPct val="120000"/>
              </a:lnSpc>
              <a:buNone/>
            </a:pPr>
            <a:r>
              <a:rPr lang="en-US" altLang="zh-TW" sz="2400" dirty="0"/>
              <a:t>The predictive information mentioned in this presentation, including market outlook, financial status, and business forecasts, does not carry an obligation to update such data due to new information, future events, or any subsequent circumstances. This presentation does not explicitly or implicitly express or guarantee the accuracy or reliability of the information provided, nor does it represent a complete discourse on future developments.</a:t>
            </a:r>
          </a:p>
        </p:txBody>
      </p:sp>
      <p:sp>
        <p:nvSpPr>
          <p:cNvPr id="6148" name="投影片編號版面配置區 3">
            <a:extLst>
              <a:ext uri="{FF2B5EF4-FFF2-40B4-BE49-F238E27FC236}">
                <a16:creationId xmlns:a16="http://schemas.microsoft.com/office/drawing/2014/main" id="{6C0E3813-723E-16BA-299E-0FECFE6387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kumimoji="1" sz="32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Blip>
                <a:blip r:embed="rId3"/>
              </a:buBlip>
              <a:defRPr kumimoji="1" sz="2800">
                <a:solidFill>
                  <a:srgbClr val="0000CC"/>
                </a:solidFill>
                <a:latin typeface="Arial" panose="020B0604020202020204" pitchFamily="34" charset="0"/>
                <a:ea typeface="微軟正黑體" panose="020B0604030504040204" pitchFamily="34" charset="-120"/>
              </a:defRPr>
            </a:lvl2pPr>
            <a:lvl3pPr marL="1143000" indent="-228600">
              <a:spcBef>
                <a:spcPct val="20000"/>
              </a:spcBef>
              <a:buBlip>
                <a:blip r:embed="rId4"/>
              </a:buBlip>
              <a:defRPr kumimoji="1" sz="2400">
                <a:solidFill>
                  <a:schemeClr val="tx1"/>
                </a:solidFill>
                <a:latin typeface="Arial" panose="020B0604020202020204" pitchFamily="34" charset="0"/>
                <a:ea typeface="微軟正黑體" panose="020B0604030504040204" pitchFamily="34" charset="-120"/>
              </a:defRPr>
            </a:lvl3pPr>
            <a:lvl4pPr marL="1600200" indent="-228600">
              <a:spcBef>
                <a:spcPct val="20000"/>
              </a:spcBef>
              <a:buBlip>
                <a:blip r:embed="rId5"/>
              </a:buBlip>
              <a:defRPr kumimoji="1" sz="2000">
                <a:solidFill>
                  <a:srgbClr val="FF0000"/>
                </a:solidFill>
                <a:latin typeface="Arial" panose="020B0604020202020204" pitchFamily="34" charset="0"/>
                <a:ea typeface="微軟正黑體" panose="020B0604030504040204" pitchFamily="34" charset="-120"/>
              </a:defRPr>
            </a:lvl4pPr>
            <a:lvl5pPr marL="2057400" indent="-228600">
              <a:spcBef>
                <a:spcPct val="20000"/>
              </a:spcBef>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9pPr>
          </a:lstStyle>
          <a:p>
            <a:pPr>
              <a:spcBef>
                <a:spcPct val="0"/>
              </a:spcBef>
              <a:buFontTx/>
              <a:buNone/>
            </a:pPr>
            <a:fld id="{47B43A66-DB39-40A5-A394-CA93182BE35C}" type="slidenum">
              <a:rPr lang="en-US" altLang="zh-TW" sz="1400">
                <a:latin typeface="Century Gothic" panose="020B0502020202020204" pitchFamily="34" charset="0"/>
                <a:ea typeface="標楷體" panose="03000509000000000000" pitchFamily="65" charset="-120"/>
              </a:rPr>
              <a:pPr>
                <a:spcBef>
                  <a:spcPct val="0"/>
                </a:spcBef>
                <a:buFontTx/>
                <a:buNone/>
              </a:pPr>
              <a:t>2</a:t>
            </a:fld>
            <a:endParaRPr lang="en-US" altLang="zh-TW" sz="1400">
              <a:latin typeface="Century Gothic" panose="020B0502020202020204" pitchFamily="34" charset="0"/>
              <a:ea typeface="標楷體" panose="03000509000000000000" pitchFamily="65" charset="-12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649710F1-7817-EC67-216B-A18FEB509366}"/>
              </a:ext>
            </a:extLst>
          </p:cNvPr>
          <p:cNvSpPr>
            <a:spLocks noGrp="1"/>
          </p:cNvSpPr>
          <p:nvPr>
            <p:ph type="sldNum" sz="quarter" idx="12"/>
          </p:nvPr>
        </p:nvSpPr>
        <p:spPr/>
        <p:txBody>
          <a:bodyPr/>
          <a:lstStyle/>
          <a:p>
            <a:fld id="{B46E3AC6-A675-4D54-BBBE-F856B9A18570}" type="slidenum">
              <a:rPr lang="zh-TW" altLang="en-US" smtClean="0"/>
              <a:pPr/>
              <a:t>3</a:t>
            </a:fld>
            <a:endParaRPr lang="zh-TW" altLang="en-US" dirty="0"/>
          </a:p>
        </p:txBody>
      </p:sp>
      <p:sp>
        <p:nvSpPr>
          <p:cNvPr id="3" name="內容版面配置區 2">
            <a:extLst>
              <a:ext uri="{FF2B5EF4-FFF2-40B4-BE49-F238E27FC236}">
                <a16:creationId xmlns:a16="http://schemas.microsoft.com/office/drawing/2014/main" id="{87E6A80A-0770-497D-9CEF-0EA678EAB461}"/>
              </a:ext>
            </a:extLst>
          </p:cNvPr>
          <p:cNvSpPr>
            <a:spLocks noGrp="1"/>
          </p:cNvSpPr>
          <p:nvPr>
            <p:ph sz="half" idx="1"/>
          </p:nvPr>
        </p:nvSpPr>
        <p:spPr>
          <a:xfrm>
            <a:off x="4667003" y="1337022"/>
            <a:ext cx="6732518" cy="4637058"/>
          </a:xfrm>
        </p:spPr>
        <p:txBody>
          <a:bodyPr/>
          <a:lstStyle/>
          <a:p>
            <a:r>
              <a:rPr lang="en-US" altLang="zh-TW" sz="3600" dirty="0"/>
              <a:t>Company Overview</a:t>
            </a:r>
          </a:p>
          <a:p>
            <a:r>
              <a:rPr lang="en-US" altLang="zh-TW" sz="3600" dirty="0"/>
              <a:t>Operations &amp; Development</a:t>
            </a:r>
          </a:p>
          <a:p>
            <a:r>
              <a:rPr lang="en-US" altLang="zh-TW" sz="3600" dirty="0"/>
              <a:t>Financial Performance</a:t>
            </a:r>
          </a:p>
          <a:p>
            <a:r>
              <a:rPr lang="en-US" altLang="zh-TW" sz="3600" dirty="0"/>
              <a:t>Future Outlook</a:t>
            </a:r>
          </a:p>
          <a:p>
            <a:pPr lvl="1"/>
            <a:endParaRPr lang="en-US" altLang="zh-TW" dirty="0">
              <a:solidFill>
                <a:srgbClr val="0000CC"/>
              </a:solidFill>
            </a:endParaRPr>
          </a:p>
        </p:txBody>
      </p:sp>
    </p:spTree>
    <p:extLst>
      <p:ext uri="{BB962C8B-B14F-4D97-AF65-F5344CB8AC3E}">
        <p14:creationId xmlns:p14="http://schemas.microsoft.com/office/powerpoint/2010/main" val="148982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154C111-A180-BDE2-C87A-DEA404D5EC1A}"/>
              </a:ext>
            </a:extLst>
          </p:cNvPr>
          <p:cNvSpPr>
            <a:spLocks noGrp="1"/>
          </p:cNvSpPr>
          <p:nvPr>
            <p:ph type="title"/>
          </p:nvPr>
        </p:nvSpPr>
        <p:spPr/>
        <p:txBody>
          <a:bodyPr/>
          <a:lstStyle/>
          <a:p>
            <a:r>
              <a:rPr lang="en-US" altLang="zh-TW" dirty="0"/>
              <a:t>Company Overview</a:t>
            </a:r>
            <a:endParaRPr lang="zh-TW" altLang="en-US" dirty="0"/>
          </a:p>
        </p:txBody>
      </p:sp>
      <p:sp>
        <p:nvSpPr>
          <p:cNvPr id="3" name="內容版面配置區 2">
            <a:extLst>
              <a:ext uri="{FF2B5EF4-FFF2-40B4-BE49-F238E27FC236}">
                <a16:creationId xmlns:a16="http://schemas.microsoft.com/office/drawing/2014/main" id="{2F9DF73F-10CD-3ED9-5D66-AE412F00D1DB}"/>
              </a:ext>
            </a:extLst>
          </p:cNvPr>
          <p:cNvSpPr>
            <a:spLocks noGrp="1"/>
          </p:cNvSpPr>
          <p:nvPr>
            <p:ph idx="1"/>
          </p:nvPr>
        </p:nvSpPr>
        <p:spPr>
          <a:xfrm>
            <a:off x="838200" y="1604513"/>
            <a:ext cx="10515600" cy="4784412"/>
          </a:xfrm>
        </p:spPr>
        <p:txBody>
          <a:bodyPr/>
          <a:lstStyle/>
          <a:p>
            <a:r>
              <a:rPr lang="en-US" altLang="zh-TW" dirty="0"/>
              <a:t>Founded</a:t>
            </a:r>
            <a:r>
              <a:rPr lang="zh-TW" altLang="en-US" dirty="0"/>
              <a:t>：</a:t>
            </a:r>
            <a:r>
              <a:rPr lang="en-US" altLang="zh-TW" dirty="0"/>
              <a:t>1985-05-22</a:t>
            </a:r>
          </a:p>
          <a:p>
            <a:r>
              <a:rPr lang="en-US" altLang="zh-TW" dirty="0"/>
              <a:t>Listed</a:t>
            </a:r>
            <a:r>
              <a:rPr lang="zh-TW" altLang="en-US" dirty="0"/>
              <a:t>：</a:t>
            </a:r>
            <a:r>
              <a:rPr lang="en-US" altLang="zh-TW" dirty="0"/>
              <a:t>2000-10-12</a:t>
            </a:r>
            <a:endParaRPr lang="zh-TW" altLang="en-US" dirty="0"/>
          </a:p>
          <a:p>
            <a:r>
              <a:rPr lang="en-US" altLang="zh-TW" dirty="0"/>
              <a:t>Capital</a:t>
            </a:r>
            <a:r>
              <a:rPr lang="zh-TW" altLang="en-US" dirty="0"/>
              <a:t>：</a:t>
            </a:r>
            <a:r>
              <a:rPr lang="en-US" altLang="zh-TW" dirty="0"/>
              <a:t>NTD</a:t>
            </a:r>
            <a:r>
              <a:rPr lang="zh-TW" altLang="en-US" dirty="0"/>
              <a:t> </a:t>
            </a:r>
            <a:r>
              <a:rPr lang="en-US" altLang="zh-TW" dirty="0"/>
              <a:t>386,746,000.</a:t>
            </a:r>
            <a:endParaRPr lang="zh-TW" altLang="en-US" dirty="0"/>
          </a:p>
          <a:p>
            <a:r>
              <a:rPr lang="en-US" altLang="zh-TW" dirty="0"/>
              <a:t>Employees</a:t>
            </a:r>
            <a:r>
              <a:rPr lang="zh-TW" altLang="en-US" dirty="0"/>
              <a:t>：</a:t>
            </a:r>
            <a:r>
              <a:rPr lang="en-US" altLang="zh-TW" dirty="0"/>
              <a:t>148</a:t>
            </a:r>
            <a:r>
              <a:rPr lang="zh-TW" altLang="en-US" dirty="0"/>
              <a:t>人</a:t>
            </a:r>
            <a:endParaRPr lang="en-US" altLang="zh-TW" dirty="0"/>
          </a:p>
          <a:p>
            <a:r>
              <a:rPr lang="en-US" altLang="zh-TW" dirty="0"/>
              <a:t>Location</a:t>
            </a:r>
            <a:r>
              <a:rPr lang="zh-TW" altLang="en-US" dirty="0"/>
              <a:t>：</a:t>
            </a:r>
            <a:r>
              <a:rPr lang="en-US" altLang="zh-TW" dirty="0" err="1"/>
              <a:t>Taepei</a:t>
            </a:r>
            <a:r>
              <a:rPr lang="en-US" altLang="zh-TW" dirty="0"/>
              <a:t> Headquarter</a:t>
            </a:r>
            <a:r>
              <a:rPr lang="zh-TW" altLang="en-US" dirty="0"/>
              <a:t>；</a:t>
            </a:r>
            <a:r>
              <a:rPr lang="en-US" altLang="zh-TW" dirty="0"/>
              <a:t>Taichung Office</a:t>
            </a:r>
            <a:endParaRPr lang="zh-TW" altLang="en-US" dirty="0"/>
          </a:p>
          <a:p>
            <a:r>
              <a:rPr lang="en-US" altLang="zh-TW" dirty="0"/>
              <a:t>Website</a:t>
            </a:r>
            <a:r>
              <a:rPr lang="zh-TW" altLang="en-US" dirty="0"/>
              <a:t>：</a:t>
            </a:r>
            <a:r>
              <a:rPr lang="en-US" altLang="zh-TW" dirty="0"/>
              <a:t> </a:t>
            </a:r>
            <a:r>
              <a:rPr lang="en-US" altLang="zh-TW" dirty="0">
                <a:hlinkClick r:id="rId2"/>
              </a:rPr>
              <a:t>http://www.kway.com.tw/</a:t>
            </a:r>
            <a:endParaRPr lang="en-US" altLang="zh-TW" dirty="0"/>
          </a:p>
          <a:p>
            <a:r>
              <a:rPr lang="en-US" altLang="zh-TW" dirty="0"/>
              <a:t>Positioning</a:t>
            </a:r>
            <a:r>
              <a:rPr lang="zh-TW" altLang="en-US" dirty="0"/>
              <a:t>：</a:t>
            </a:r>
            <a:r>
              <a:rPr lang="en-US" altLang="zh-TW" dirty="0"/>
              <a:t>Fintech software and talent cultivation</a:t>
            </a:r>
          </a:p>
          <a:p>
            <a:r>
              <a:rPr lang="en-US" altLang="zh-TW" dirty="0"/>
              <a:t>Affiliates</a:t>
            </a:r>
            <a:r>
              <a:rPr lang="zh-TW" altLang="en-US" dirty="0"/>
              <a:t>：</a:t>
            </a:r>
            <a:r>
              <a:rPr lang="en-US" altLang="zh-TW" dirty="0"/>
              <a:t>K Way Investment(100%)</a:t>
            </a:r>
            <a:r>
              <a:rPr lang="zh-TW" altLang="en-US" dirty="0"/>
              <a:t>；</a:t>
            </a:r>
            <a:r>
              <a:rPr lang="en-US" altLang="zh-TW" dirty="0"/>
              <a:t>KASH Securities Investment Consulting (85%)</a:t>
            </a:r>
          </a:p>
          <a:p>
            <a:endParaRPr lang="zh-TW" altLang="en-US" dirty="0"/>
          </a:p>
        </p:txBody>
      </p:sp>
      <p:sp>
        <p:nvSpPr>
          <p:cNvPr id="4" name="投影片編號版面配置區 3">
            <a:extLst>
              <a:ext uri="{FF2B5EF4-FFF2-40B4-BE49-F238E27FC236}">
                <a16:creationId xmlns:a16="http://schemas.microsoft.com/office/drawing/2014/main" id="{CFB4966E-69CB-4087-600E-1EF6C0323B7E}"/>
              </a:ext>
            </a:extLst>
          </p:cNvPr>
          <p:cNvSpPr>
            <a:spLocks noGrp="1"/>
          </p:cNvSpPr>
          <p:nvPr>
            <p:ph type="sldNum" sz="quarter" idx="12"/>
          </p:nvPr>
        </p:nvSpPr>
        <p:spPr/>
        <p:txBody>
          <a:bodyPr/>
          <a:lstStyle/>
          <a:p>
            <a:fld id="{B46E3AC6-A675-4D54-BBBE-F856B9A18570}" type="slidenum">
              <a:rPr lang="zh-TW" altLang="en-US" smtClean="0"/>
              <a:pPr/>
              <a:t>4</a:t>
            </a:fld>
            <a:endParaRPr lang="zh-TW" altLang="en-US" dirty="0"/>
          </a:p>
        </p:txBody>
      </p:sp>
    </p:spTree>
    <p:extLst>
      <p:ext uri="{BB962C8B-B14F-4D97-AF65-F5344CB8AC3E}">
        <p14:creationId xmlns:p14="http://schemas.microsoft.com/office/powerpoint/2010/main" val="4271477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a:extLst>
              <a:ext uri="{FF2B5EF4-FFF2-40B4-BE49-F238E27FC236}">
                <a16:creationId xmlns:a16="http://schemas.microsoft.com/office/drawing/2014/main" id="{C501112E-9C21-0E19-5C08-57DFB84FFCD4}"/>
              </a:ext>
            </a:extLst>
          </p:cNvPr>
          <p:cNvSpPr>
            <a:spLocks noGrp="1" noChangeArrowheads="1"/>
          </p:cNvSpPr>
          <p:nvPr>
            <p:ph type="title"/>
          </p:nvPr>
        </p:nvSpPr>
        <p:spPr>
          <a:xfrm>
            <a:off x="225630" y="278864"/>
            <a:ext cx="9345881" cy="964911"/>
          </a:xfrm>
        </p:spPr>
        <p:txBody>
          <a:bodyPr/>
          <a:lstStyle/>
          <a:p>
            <a:r>
              <a:rPr lang="en-US" altLang="zh-TW" sz="3200" dirty="0"/>
              <a:t>Operations &amp; Development: Products and Services</a:t>
            </a:r>
            <a:endParaRPr lang="zh-TW" altLang="en-US" sz="3200" dirty="0"/>
          </a:p>
        </p:txBody>
      </p:sp>
      <p:sp>
        <p:nvSpPr>
          <p:cNvPr id="10243" name="內容版面配置區 2">
            <a:extLst>
              <a:ext uri="{FF2B5EF4-FFF2-40B4-BE49-F238E27FC236}">
                <a16:creationId xmlns:a16="http://schemas.microsoft.com/office/drawing/2014/main" id="{C16BFF1A-9B0F-9934-0F23-61203DF405E6}"/>
              </a:ext>
            </a:extLst>
          </p:cNvPr>
          <p:cNvSpPr>
            <a:spLocks noGrp="1"/>
          </p:cNvSpPr>
          <p:nvPr>
            <p:ph idx="1"/>
          </p:nvPr>
        </p:nvSpPr>
        <p:spPr>
          <a:xfrm>
            <a:off x="838200" y="1604513"/>
            <a:ext cx="10515600" cy="4736910"/>
          </a:xfrm>
        </p:spPr>
        <p:txBody>
          <a:bodyPr>
            <a:normAutofit fontScale="70000" lnSpcReduction="20000"/>
          </a:bodyPr>
          <a:lstStyle/>
          <a:p>
            <a:pPr>
              <a:defRPr/>
            </a:pPr>
            <a:r>
              <a:rPr lang="en-US" altLang="zh-TW" dirty="0"/>
              <a:t>Trading</a:t>
            </a:r>
          </a:p>
          <a:p>
            <a:pPr lvl="1">
              <a:defRPr/>
            </a:pPr>
            <a:r>
              <a:rPr lang="en-US" altLang="zh-TW" b="1" dirty="0"/>
              <a:t>High-Frequency Trading (HFT):</a:t>
            </a:r>
            <a:r>
              <a:rPr lang="en-US" altLang="zh-TW" dirty="0"/>
              <a:t> Efficient systems for securities and futures across multiple environments</a:t>
            </a:r>
          </a:p>
          <a:p>
            <a:pPr lvl="2">
              <a:defRPr/>
            </a:pPr>
            <a:r>
              <a:rPr lang="en-US" altLang="zh-TW" dirty="0"/>
              <a:t>XTrade2, XFuture2, DT3, FT3, KS3, DMA-100, DT4Aphla</a:t>
            </a:r>
          </a:p>
          <a:p>
            <a:pPr lvl="1">
              <a:defRPr/>
            </a:pPr>
            <a:r>
              <a:rPr lang="en-US" altLang="zh-TW" b="1" dirty="0"/>
              <a:t>Order Management System (OMS):</a:t>
            </a:r>
            <a:r>
              <a:rPr lang="en-US" altLang="zh-TW" dirty="0"/>
              <a:t> Facilitates order placement for brokers, legal entities, and international units.</a:t>
            </a:r>
          </a:p>
          <a:p>
            <a:pPr lvl="2">
              <a:defRPr/>
            </a:pPr>
            <a:r>
              <a:rPr lang="en-US" altLang="zh-TW" dirty="0"/>
              <a:t>XOMS</a:t>
            </a:r>
            <a:r>
              <a:rPr lang="zh-TW" altLang="en-US" dirty="0"/>
              <a:t>、</a:t>
            </a:r>
            <a:r>
              <a:rPr lang="en-US" altLang="zh-TW" dirty="0"/>
              <a:t>XPATS2</a:t>
            </a:r>
          </a:p>
          <a:p>
            <a:pPr lvl="1">
              <a:defRPr/>
            </a:pPr>
            <a:r>
              <a:rPr lang="en-US" altLang="zh-TW" b="1" dirty="0"/>
              <a:t>VIP System (NPC):</a:t>
            </a:r>
            <a:r>
              <a:rPr lang="en-US" altLang="zh-TW" dirty="0"/>
              <a:t> Supports diverse conditional ordering for high-net-worth clients.</a:t>
            </a:r>
          </a:p>
          <a:p>
            <a:pPr>
              <a:defRPr/>
            </a:pPr>
            <a:r>
              <a:rPr lang="en-US" altLang="zh-TW" dirty="0"/>
              <a:t>Gateway</a:t>
            </a:r>
          </a:p>
          <a:p>
            <a:pPr lvl="1">
              <a:defRPr/>
            </a:pPr>
            <a:r>
              <a:rPr lang="en-US" altLang="zh-TW" dirty="0"/>
              <a:t>An integrated data exchange gateway for client messaging. (</a:t>
            </a:r>
            <a:r>
              <a:rPr lang="en-US" altLang="zh-TW" dirty="0" err="1"/>
              <a:t>XGateway</a:t>
            </a:r>
            <a:r>
              <a:rPr lang="en-US" altLang="zh-TW" dirty="0"/>
              <a:t>)</a:t>
            </a:r>
          </a:p>
          <a:p>
            <a:pPr lvl="1">
              <a:defRPr/>
            </a:pPr>
            <a:r>
              <a:rPr lang="en-US" altLang="zh-TW" dirty="0"/>
              <a:t>Integrates with international platforms (Bloomberg</a:t>
            </a:r>
            <a:r>
              <a:rPr lang="zh-TW" altLang="en-US" dirty="0"/>
              <a:t>、</a:t>
            </a:r>
            <a:r>
              <a:rPr lang="en-US" altLang="zh-TW" dirty="0" err="1"/>
              <a:t>Fidessa</a:t>
            </a:r>
            <a:r>
              <a:rPr lang="zh-TW" altLang="en-US" dirty="0"/>
              <a:t>、</a:t>
            </a:r>
            <a:r>
              <a:rPr lang="en-US" altLang="zh-TW" dirty="0"/>
              <a:t>Reuters)</a:t>
            </a:r>
          </a:p>
          <a:p>
            <a:pPr lvl="1">
              <a:defRPr/>
            </a:pPr>
            <a:r>
              <a:rPr lang="en-US" altLang="zh-TW" dirty="0"/>
              <a:t>Modularized/Flexibility (QFII, Stock, Future, Option, FIX, …)</a:t>
            </a:r>
          </a:p>
          <a:p>
            <a:pPr>
              <a:defRPr/>
            </a:pPr>
            <a:r>
              <a:rPr lang="en-US" altLang="zh-TW" dirty="0"/>
              <a:t>Settlement</a:t>
            </a:r>
          </a:p>
          <a:p>
            <a:pPr lvl="1">
              <a:defRPr/>
            </a:pPr>
            <a:r>
              <a:rPr lang="en-US" altLang="zh-TW" dirty="0"/>
              <a:t>Brokerage clearing and settlement (XBOS</a:t>
            </a:r>
            <a:r>
              <a:rPr lang="zh-TW" altLang="en-US" dirty="0"/>
              <a:t>、</a:t>
            </a:r>
            <a:r>
              <a:rPr lang="en-US" altLang="zh-TW" dirty="0"/>
              <a:t>XBOS2</a:t>
            </a:r>
            <a:r>
              <a:rPr lang="zh-TW" altLang="en-US" dirty="0"/>
              <a:t>、</a:t>
            </a:r>
            <a:r>
              <a:rPr lang="en-US" altLang="zh-TW" dirty="0"/>
              <a:t>XFBOS)</a:t>
            </a:r>
          </a:p>
          <a:p>
            <a:pPr lvl="1">
              <a:defRPr/>
            </a:pPr>
            <a:r>
              <a:rPr lang="en-US" altLang="zh-TW" dirty="0"/>
              <a:t>Interfaces with international mechanisms (</a:t>
            </a:r>
            <a:r>
              <a:rPr lang="en-US" altLang="zh-TW" dirty="0" err="1"/>
              <a:t>Omgeo</a:t>
            </a:r>
            <a:r>
              <a:rPr lang="zh-TW" altLang="en-US" dirty="0"/>
              <a:t> </a:t>
            </a:r>
            <a:r>
              <a:rPr lang="en-US" altLang="zh-TW" dirty="0"/>
              <a:t>CTM)</a:t>
            </a:r>
          </a:p>
          <a:p>
            <a:pPr lvl="1">
              <a:defRPr/>
            </a:pPr>
            <a:r>
              <a:rPr lang="en-US" altLang="zh-TW" dirty="0"/>
              <a:t>Complies with domestic exchange regulatory reporting.</a:t>
            </a:r>
          </a:p>
          <a:p>
            <a:pPr>
              <a:defRPr/>
            </a:pPr>
            <a:endParaRPr lang="zh-TW" altLang="en-US" dirty="0"/>
          </a:p>
        </p:txBody>
      </p:sp>
      <p:sp>
        <p:nvSpPr>
          <p:cNvPr id="10244" name="投影片編號版面配置區 3">
            <a:extLst>
              <a:ext uri="{FF2B5EF4-FFF2-40B4-BE49-F238E27FC236}">
                <a16:creationId xmlns:a16="http://schemas.microsoft.com/office/drawing/2014/main" id="{D7CF4AD7-091E-C4B4-09BD-B9764F9F2F4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kumimoji="1" sz="32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Blip>
                <a:blip r:embed="rId3"/>
              </a:buBlip>
              <a:defRPr kumimoji="1" sz="2800">
                <a:solidFill>
                  <a:srgbClr val="0000CC"/>
                </a:solidFill>
                <a:latin typeface="Arial" panose="020B0604020202020204" pitchFamily="34" charset="0"/>
                <a:ea typeface="微軟正黑體" panose="020B0604030504040204" pitchFamily="34" charset="-120"/>
              </a:defRPr>
            </a:lvl2pPr>
            <a:lvl3pPr marL="1143000" indent="-228600">
              <a:spcBef>
                <a:spcPct val="20000"/>
              </a:spcBef>
              <a:buBlip>
                <a:blip r:embed="rId4"/>
              </a:buBlip>
              <a:defRPr kumimoji="1" sz="2400">
                <a:solidFill>
                  <a:schemeClr val="tx1"/>
                </a:solidFill>
                <a:latin typeface="Arial" panose="020B0604020202020204" pitchFamily="34" charset="0"/>
                <a:ea typeface="微軟正黑體" panose="020B0604030504040204" pitchFamily="34" charset="-120"/>
              </a:defRPr>
            </a:lvl3pPr>
            <a:lvl4pPr marL="1600200" indent="-228600">
              <a:spcBef>
                <a:spcPct val="20000"/>
              </a:spcBef>
              <a:buBlip>
                <a:blip r:embed="rId5"/>
              </a:buBlip>
              <a:defRPr kumimoji="1" sz="2000">
                <a:solidFill>
                  <a:srgbClr val="FF0000"/>
                </a:solidFill>
                <a:latin typeface="Arial" panose="020B0604020202020204" pitchFamily="34" charset="0"/>
                <a:ea typeface="微軟正黑體" panose="020B0604030504040204" pitchFamily="34" charset="-120"/>
              </a:defRPr>
            </a:lvl4pPr>
            <a:lvl5pPr marL="2057400" indent="-228600">
              <a:spcBef>
                <a:spcPct val="20000"/>
              </a:spcBef>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9pPr>
          </a:lstStyle>
          <a:p>
            <a:pPr>
              <a:spcBef>
                <a:spcPct val="0"/>
              </a:spcBef>
              <a:buFontTx/>
              <a:buNone/>
            </a:pPr>
            <a:fld id="{ECB7C82F-1B3F-47BC-A347-62541106567A}" type="slidenum">
              <a:rPr lang="en-US" altLang="zh-TW" sz="1400">
                <a:latin typeface="Century Gothic" panose="020B0502020202020204" pitchFamily="34" charset="0"/>
                <a:ea typeface="標楷體" panose="03000509000000000000" pitchFamily="65" charset="-120"/>
              </a:rPr>
              <a:pPr>
                <a:spcBef>
                  <a:spcPct val="0"/>
                </a:spcBef>
                <a:buFontTx/>
                <a:buNone/>
              </a:pPr>
              <a:t>5</a:t>
            </a:fld>
            <a:endParaRPr lang="en-US" altLang="zh-TW" sz="1400">
              <a:latin typeface="Century Gothic" panose="020B0502020202020204" pitchFamily="34" charset="0"/>
              <a:ea typeface="標楷體" panose="03000509000000000000" pitchFamily="65" charset="-120"/>
            </a:endParaRPr>
          </a:p>
        </p:txBody>
      </p:sp>
      <p:pic>
        <p:nvPicPr>
          <p:cNvPr id="10245" name="Picture 2" descr="http://cdn3.techbang.com.tw/system/excerpt_images/12673/inpage/a68635d622cc66154840c4292cb21184.jpg?1363944634">
            <a:extLst>
              <a:ext uri="{FF2B5EF4-FFF2-40B4-BE49-F238E27FC236}">
                <a16:creationId xmlns:a16="http://schemas.microsoft.com/office/drawing/2014/main" id="{B7E36BCC-C8B3-0C59-9E45-644DE69BFA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63063" y="5253487"/>
            <a:ext cx="209073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a:extLst>
              <a:ext uri="{FF2B5EF4-FFF2-40B4-BE49-F238E27FC236}">
                <a16:creationId xmlns:a16="http://schemas.microsoft.com/office/drawing/2014/main" id="{C2DFB9A4-8AAE-FC98-7D68-53DDD5183544}"/>
              </a:ext>
            </a:extLst>
          </p:cNvPr>
          <p:cNvSpPr>
            <a:spLocks noGrp="1" noChangeArrowheads="1"/>
          </p:cNvSpPr>
          <p:nvPr>
            <p:ph type="title"/>
          </p:nvPr>
        </p:nvSpPr>
        <p:spPr>
          <a:xfrm>
            <a:off x="225631" y="278864"/>
            <a:ext cx="9524011" cy="964911"/>
          </a:xfrm>
        </p:spPr>
        <p:txBody>
          <a:bodyPr/>
          <a:lstStyle/>
          <a:p>
            <a:r>
              <a:rPr lang="en-US" altLang="zh-TW" sz="3200" dirty="0"/>
              <a:t>Operations &amp; Development: Products and Services</a:t>
            </a:r>
            <a:br>
              <a:rPr lang="en-US" altLang="zh-TW" sz="3200" dirty="0"/>
            </a:br>
            <a:r>
              <a:rPr lang="en-US" altLang="zh-TW" sz="3200" dirty="0"/>
              <a:t>(Cont.)</a:t>
            </a:r>
            <a:endParaRPr lang="zh-TW" altLang="en-US" sz="3200" dirty="0"/>
          </a:p>
        </p:txBody>
      </p:sp>
      <p:sp>
        <p:nvSpPr>
          <p:cNvPr id="10243" name="內容版面配置區 2">
            <a:extLst>
              <a:ext uri="{FF2B5EF4-FFF2-40B4-BE49-F238E27FC236}">
                <a16:creationId xmlns:a16="http://schemas.microsoft.com/office/drawing/2014/main" id="{6BAD15FE-A295-EFF6-11A4-2E1F6034AA6E}"/>
              </a:ext>
            </a:extLst>
          </p:cNvPr>
          <p:cNvSpPr>
            <a:spLocks noGrp="1"/>
          </p:cNvSpPr>
          <p:nvPr>
            <p:ph idx="1"/>
          </p:nvPr>
        </p:nvSpPr>
        <p:spPr>
          <a:xfrm>
            <a:off x="975360" y="1566864"/>
            <a:ext cx="10302240" cy="4842645"/>
          </a:xfrm>
        </p:spPr>
        <p:txBody>
          <a:bodyPr>
            <a:normAutofit fontScale="92500" lnSpcReduction="10000"/>
          </a:bodyPr>
          <a:lstStyle/>
          <a:p>
            <a:pPr>
              <a:defRPr/>
            </a:pPr>
            <a:r>
              <a:rPr lang="en-US" altLang="zh-TW" dirty="0"/>
              <a:t>Application</a:t>
            </a:r>
            <a:r>
              <a:rPr lang="zh-TW" altLang="en-US" dirty="0"/>
              <a:t> </a:t>
            </a:r>
            <a:r>
              <a:rPr lang="en-US" altLang="zh-TW" dirty="0"/>
              <a:t>&amp; Global Solutions</a:t>
            </a:r>
          </a:p>
          <a:p>
            <a:pPr lvl="1">
              <a:defRPr/>
            </a:pPr>
            <a:r>
              <a:rPr lang="en-US" altLang="zh-TW" dirty="0"/>
              <a:t>Online Trading (Home Trading System)</a:t>
            </a:r>
          </a:p>
          <a:p>
            <a:pPr lvl="1">
              <a:defRPr/>
            </a:pPr>
            <a:r>
              <a:rPr lang="en-US" altLang="zh-TW" dirty="0"/>
              <a:t>Mobile (APP)</a:t>
            </a:r>
          </a:p>
          <a:p>
            <a:pPr>
              <a:defRPr/>
            </a:pPr>
            <a:r>
              <a:rPr lang="en-US" altLang="zh-TW" dirty="0"/>
              <a:t>Global products</a:t>
            </a:r>
          </a:p>
          <a:p>
            <a:pPr lvl="1">
              <a:defRPr/>
            </a:pPr>
            <a:r>
              <a:rPr lang="en-US" altLang="zh-TW" dirty="0"/>
              <a:t>AMD(HFT)</a:t>
            </a:r>
            <a:r>
              <a:rPr lang="zh-TW" altLang="en-US" dirty="0"/>
              <a:t>、</a:t>
            </a:r>
            <a:r>
              <a:rPr lang="en-US" altLang="zh-TW" dirty="0" err="1"/>
              <a:t>Broadriage</a:t>
            </a:r>
            <a:r>
              <a:rPr lang="en-US" altLang="zh-TW" dirty="0"/>
              <a:t>(FIX)</a:t>
            </a:r>
            <a:r>
              <a:rPr lang="zh-TW" altLang="en-US" dirty="0"/>
              <a:t>、</a:t>
            </a:r>
            <a:r>
              <a:rPr lang="en-US" altLang="zh-TW" dirty="0"/>
              <a:t> </a:t>
            </a:r>
            <a:r>
              <a:rPr lang="en-US" altLang="zh-TW" dirty="0" err="1"/>
              <a:t>Groovenauts</a:t>
            </a:r>
            <a:r>
              <a:rPr lang="en-US" altLang="zh-TW" dirty="0"/>
              <a:t>(AI)</a:t>
            </a:r>
            <a:r>
              <a:rPr lang="zh-TW" altLang="en-US" dirty="0"/>
              <a:t>、</a:t>
            </a:r>
            <a:r>
              <a:rPr lang="en-US" altLang="zh-TW" dirty="0"/>
              <a:t>MCT (</a:t>
            </a:r>
            <a:r>
              <a:rPr lang="en-US" altLang="zh-TW" dirty="0" err="1"/>
              <a:t>MultiCharts</a:t>
            </a:r>
            <a:r>
              <a:rPr lang="en-US" altLang="zh-TW" dirty="0"/>
              <a:t>)</a:t>
            </a:r>
            <a:r>
              <a:rPr lang="zh-TW" altLang="en-US" dirty="0"/>
              <a:t>、</a:t>
            </a:r>
            <a:r>
              <a:rPr lang="en-US" altLang="zh-TW" dirty="0"/>
              <a:t>QRAFT(AXE</a:t>
            </a:r>
            <a:r>
              <a:rPr lang="zh-TW" altLang="en-US" dirty="0"/>
              <a:t> </a:t>
            </a:r>
            <a:r>
              <a:rPr lang="en-US" altLang="zh-TW" dirty="0"/>
              <a:t>AI)</a:t>
            </a:r>
            <a:r>
              <a:rPr lang="zh-TW" altLang="en-US" dirty="0"/>
              <a:t>、</a:t>
            </a:r>
            <a:r>
              <a:rPr lang="en-US" altLang="zh-TW" dirty="0"/>
              <a:t>Xenon(HFT)</a:t>
            </a:r>
          </a:p>
          <a:p>
            <a:r>
              <a:rPr lang="en-US" altLang="zh-TW" dirty="0"/>
              <a:t>Total solution &amp; Services</a:t>
            </a:r>
          </a:p>
          <a:p>
            <a:pPr lvl="1"/>
            <a:r>
              <a:rPr lang="en-US" altLang="zh-TW" dirty="0"/>
              <a:t>Securities, Futures and Sub-brokerage for Taiwan market.</a:t>
            </a:r>
          </a:p>
          <a:p>
            <a:pPr lvl="1"/>
            <a:r>
              <a:rPr lang="en-US" altLang="zh-TW" dirty="0"/>
              <a:t>Database Migration</a:t>
            </a:r>
            <a:r>
              <a:rPr lang="zh-TW" altLang="en-US" dirty="0"/>
              <a:t> </a:t>
            </a:r>
            <a:r>
              <a:rPr lang="en-US" altLang="zh-TW" dirty="0"/>
              <a:t>(MySQL</a:t>
            </a:r>
            <a:r>
              <a:rPr lang="zh-TW" altLang="en-US" dirty="0"/>
              <a:t>、</a:t>
            </a:r>
            <a:r>
              <a:rPr lang="en-US" altLang="zh-TW" dirty="0"/>
              <a:t>MS-SQL</a:t>
            </a:r>
            <a:r>
              <a:rPr lang="zh-TW" altLang="en-US" dirty="0"/>
              <a:t>、</a:t>
            </a:r>
            <a:r>
              <a:rPr lang="en-US" altLang="zh-TW" dirty="0"/>
              <a:t>Oracle</a:t>
            </a:r>
            <a:r>
              <a:rPr lang="zh-TW" altLang="en-US" dirty="0"/>
              <a:t>、</a:t>
            </a:r>
            <a:r>
              <a:rPr lang="en-US" altLang="zh-TW" dirty="0"/>
              <a:t>PostgreSQL)</a:t>
            </a:r>
          </a:p>
          <a:p>
            <a:pPr lvl="1"/>
            <a:r>
              <a:rPr lang="en-US" altLang="zh-TW" dirty="0"/>
              <a:t>Quantitative Trading: Analysis across four dimensions (Trend, Momentum, Capital, Risk).</a:t>
            </a:r>
          </a:p>
          <a:p>
            <a:pPr lvl="1"/>
            <a:r>
              <a:rPr lang="en-US" altLang="zh-TW" dirty="0"/>
              <a:t>Legacy Modernization: Using AI to convert legacy language (e.g., Cobol) to modern language (e.g., C#)</a:t>
            </a:r>
            <a:r>
              <a:rPr lang="zh-TW" altLang="en-US" dirty="0"/>
              <a:t>。</a:t>
            </a:r>
            <a:endParaRPr lang="en-US" altLang="zh-TW" dirty="0"/>
          </a:p>
          <a:p>
            <a:pPr lvl="1"/>
            <a:endParaRPr lang="en-US" altLang="zh-TW" dirty="0"/>
          </a:p>
          <a:p>
            <a:pPr>
              <a:defRPr/>
            </a:pPr>
            <a:endParaRPr lang="zh-TW" altLang="en-US" dirty="0"/>
          </a:p>
        </p:txBody>
      </p:sp>
      <p:sp>
        <p:nvSpPr>
          <p:cNvPr id="11268" name="投影片編號版面配置區 3">
            <a:extLst>
              <a:ext uri="{FF2B5EF4-FFF2-40B4-BE49-F238E27FC236}">
                <a16:creationId xmlns:a16="http://schemas.microsoft.com/office/drawing/2014/main" id="{42596E12-9084-32D1-8051-6058A744905F}"/>
              </a:ext>
            </a:extLst>
          </p:cNvPr>
          <p:cNvSpPr>
            <a:spLocks noGrp="1"/>
          </p:cNvSpPr>
          <p:nvPr>
            <p:ph type="sldNum" sz="quarter" idx="12"/>
          </p:nvPr>
        </p:nvSpPr>
        <p:spPr>
          <a:xfrm>
            <a:off x="10287000" y="6597650"/>
            <a:ext cx="1905000" cy="260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kumimoji="1" sz="32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Blip>
                <a:blip r:embed="rId3"/>
              </a:buBlip>
              <a:defRPr kumimoji="1" sz="2800">
                <a:solidFill>
                  <a:srgbClr val="0000CC"/>
                </a:solidFill>
                <a:latin typeface="Arial" panose="020B0604020202020204" pitchFamily="34" charset="0"/>
                <a:ea typeface="微軟正黑體" panose="020B0604030504040204" pitchFamily="34" charset="-120"/>
              </a:defRPr>
            </a:lvl2pPr>
            <a:lvl3pPr marL="1143000" indent="-228600">
              <a:spcBef>
                <a:spcPct val="20000"/>
              </a:spcBef>
              <a:buBlip>
                <a:blip r:embed="rId4"/>
              </a:buBlip>
              <a:defRPr kumimoji="1" sz="2400">
                <a:solidFill>
                  <a:schemeClr val="tx1"/>
                </a:solidFill>
                <a:latin typeface="Arial" panose="020B0604020202020204" pitchFamily="34" charset="0"/>
                <a:ea typeface="微軟正黑體" panose="020B0604030504040204" pitchFamily="34" charset="-120"/>
              </a:defRPr>
            </a:lvl3pPr>
            <a:lvl4pPr marL="1600200" indent="-228600">
              <a:spcBef>
                <a:spcPct val="20000"/>
              </a:spcBef>
              <a:buBlip>
                <a:blip r:embed="rId5"/>
              </a:buBlip>
              <a:defRPr kumimoji="1" sz="2000">
                <a:solidFill>
                  <a:srgbClr val="FF0000"/>
                </a:solidFill>
                <a:latin typeface="Arial" panose="020B0604020202020204" pitchFamily="34" charset="0"/>
                <a:ea typeface="微軟正黑體" panose="020B0604030504040204" pitchFamily="34" charset="-120"/>
              </a:defRPr>
            </a:lvl4pPr>
            <a:lvl5pPr marL="2057400" indent="-228600">
              <a:spcBef>
                <a:spcPct val="20000"/>
              </a:spcBef>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9pPr>
          </a:lstStyle>
          <a:p>
            <a:pPr>
              <a:spcBef>
                <a:spcPct val="0"/>
              </a:spcBef>
              <a:buFontTx/>
              <a:buNone/>
            </a:pPr>
            <a:fld id="{1665AFC2-A8CC-4388-BCDE-FF5627AD5D07}" type="slidenum">
              <a:rPr lang="en-US" altLang="zh-TW" sz="1400">
                <a:latin typeface="Century Gothic" panose="020B0502020202020204" pitchFamily="34" charset="0"/>
                <a:ea typeface="標楷體" panose="03000509000000000000" pitchFamily="65" charset="-120"/>
              </a:rPr>
              <a:pPr>
                <a:spcBef>
                  <a:spcPct val="0"/>
                </a:spcBef>
                <a:buFontTx/>
                <a:buNone/>
              </a:pPr>
              <a:t>6</a:t>
            </a:fld>
            <a:endParaRPr lang="en-US" altLang="zh-TW" sz="1400">
              <a:latin typeface="Century Gothic" panose="020B0502020202020204" pitchFamily="34" charset="0"/>
              <a:ea typeface="標楷體" panose="03000509000000000000" pitchFamily="65" charset="-12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DB5A0D7-172E-E5A9-5389-FFCD0C0B8F21}"/>
              </a:ext>
            </a:extLst>
          </p:cNvPr>
          <p:cNvSpPr>
            <a:spLocks noGrp="1"/>
          </p:cNvSpPr>
          <p:nvPr>
            <p:ph type="title"/>
          </p:nvPr>
        </p:nvSpPr>
        <p:spPr/>
        <p:txBody>
          <a:bodyPr/>
          <a:lstStyle/>
          <a:p>
            <a:r>
              <a:rPr lang="en-US" altLang="zh-TW" sz="3200" dirty="0"/>
              <a:t>Operation &amp; Development : Talent Cultivation</a:t>
            </a:r>
            <a:endParaRPr lang="zh-TW" altLang="en-US" sz="3200" dirty="0"/>
          </a:p>
        </p:txBody>
      </p:sp>
      <p:sp>
        <p:nvSpPr>
          <p:cNvPr id="3" name="內容版面配置區 2">
            <a:extLst>
              <a:ext uri="{FF2B5EF4-FFF2-40B4-BE49-F238E27FC236}">
                <a16:creationId xmlns:a16="http://schemas.microsoft.com/office/drawing/2014/main" id="{4AE040E9-B1CE-3ABD-A797-A19F21C403B0}"/>
              </a:ext>
            </a:extLst>
          </p:cNvPr>
          <p:cNvSpPr>
            <a:spLocks noGrp="1"/>
          </p:cNvSpPr>
          <p:nvPr>
            <p:ph idx="1"/>
          </p:nvPr>
        </p:nvSpPr>
        <p:spPr>
          <a:xfrm>
            <a:off x="838200" y="1604513"/>
            <a:ext cx="10515600" cy="4713160"/>
          </a:xfrm>
        </p:spPr>
        <p:txBody>
          <a:bodyPr>
            <a:normAutofit lnSpcReduction="10000"/>
          </a:bodyPr>
          <a:lstStyle/>
          <a:p>
            <a:r>
              <a:rPr lang="en-US" altLang="zh-TW" dirty="0"/>
              <a:t>KK</a:t>
            </a:r>
            <a:r>
              <a:rPr lang="zh-TW" altLang="en-US" dirty="0"/>
              <a:t> </a:t>
            </a:r>
            <a:r>
              <a:rPr lang="en-US" altLang="zh-TW" dirty="0"/>
              <a:t>SCHOOL</a:t>
            </a:r>
            <a:r>
              <a:rPr lang="zh-TW" altLang="en-US" dirty="0"/>
              <a:t>：</a:t>
            </a:r>
            <a:r>
              <a:rPr lang="en-US" altLang="zh-TW" dirty="0"/>
              <a:t>Founded in April 2023</a:t>
            </a:r>
          </a:p>
          <a:p>
            <a:r>
              <a:rPr lang="en-US" altLang="zh-TW" dirty="0"/>
              <a:t>Mission: </a:t>
            </a:r>
          </a:p>
          <a:p>
            <a:pPr lvl="1"/>
            <a:r>
              <a:rPr lang="en-US" altLang="zh-TW" dirty="0"/>
              <a:t>To train talent for fintech development and system maintenance.</a:t>
            </a:r>
          </a:p>
          <a:p>
            <a:r>
              <a:rPr lang="en-US" altLang="zh-TW" dirty="0"/>
              <a:t>Collaboration:</a:t>
            </a:r>
          </a:p>
          <a:p>
            <a:pPr lvl="1"/>
            <a:r>
              <a:rPr lang="en-US" altLang="zh-TW" dirty="0"/>
              <a:t>Industry/Government: Ministry of Digital Affairs, Taipei Computer Association.</a:t>
            </a:r>
          </a:p>
          <a:p>
            <a:pPr lvl="1"/>
            <a:r>
              <a:rPr lang="en-US" altLang="zh-TW" dirty="0"/>
              <a:t>Academia: Joint programs with National Chung Cheng University, Chung Yuan Christian University, Chang Gung University, and more.</a:t>
            </a:r>
          </a:p>
          <a:p>
            <a:r>
              <a:rPr lang="en-US" altLang="zh-TW" dirty="0"/>
              <a:t>Cultivation Stats</a:t>
            </a:r>
          </a:p>
          <a:p>
            <a:pPr lvl="1"/>
            <a:r>
              <a:rPr lang="en-US" altLang="zh-TW" dirty="0"/>
              <a:t>Software Development (18), System Maintenance (13), Project Management (5), AI Finance (8).</a:t>
            </a:r>
          </a:p>
          <a:p>
            <a:pPr lvl="1"/>
            <a:endParaRPr lang="en-US" altLang="zh-TW" dirty="0"/>
          </a:p>
          <a:p>
            <a:pPr marL="0" indent="0">
              <a:buNone/>
            </a:pPr>
            <a:endParaRPr lang="en-US" altLang="zh-TW" dirty="0"/>
          </a:p>
          <a:p>
            <a:pPr lvl="1"/>
            <a:endParaRPr lang="en-US" altLang="zh-TW" dirty="0"/>
          </a:p>
          <a:p>
            <a:endParaRPr lang="en-US" altLang="zh-TW" dirty="0"/>
          </a:p>
          <a:p>
            <a:endParaRPr lang="zh-TW" altLang="en-US" dirty="0"/>
          </a:p>
        </p:txBody>
      </p:sp>
      <p:sp>
        <p:nvSpPr>
          <p:cNvPr id="4" name="投影片編號版面配置區 3">
            <a:extLst>
              <a:ext uri="{FF2B5EF4-FFF2-40B4-BE49-F238E27FC236}">
                <a16:creationId xmlns:a16="http://schemas.microsoft.com/office/drawing/2014/main" id="{0B2849A1-D7CC-8EFA-582F-185DF0A38CE4}"/>
              </a:ext>
            </a:extLst>
          </p:cNvPr>
          <p:cNvSpPr>
            <a:spLocks noGrp="1"/>
          </p:cNvSpPr>
          <p:nvPr>
            <p:ph type="sldNum" sz="quarter" idx="12"/>
          </p:nvPr>
        </p:nvSpPr>
        <p:spPr/>
        <p:txBody>
          <a:bodyPr/>
          <a:lstStyle/>
          <a:p>
            <a:fld id="{B46E3AC6-A675-4D54-BBBE-F856B9A18570}" type="slidenum">
              <a:rPr lang="zh-TW" altLang="en-US" smtClean="0"/>
              <a:pPr/>
              <a:t>7</a:t>
            </a:fld>
            <a:endParaRPr lang="zh-TW" altLang="en-US" dirty="0"/>
          </a:p>
        </p:txBody>
      </p:sp>
    </p:spTree>
    <p:extLst>
      <p:ext uri="{BB962C8B-B14F-4D97-AF65-F5344CB8AC3E}">
        <p14:creationId xmlns:p14="http://schemas.microsoft.com/office/powerpoint/2010/main" val="816201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B10880AA-9A9D-DB1D-C3B6-3D14ADBF2BF4}"/>
              </a:ext>
            </a:extLst>
          </p:cNvPr>
          <p:cNvSpPr>
            <a:spLocks noGrp="1" noChangeArrowheads="1"/>
          </p:cNvSpPr>
          <p:nvPr>
            <p:ph type="title"/>
          </p:nvPr>
        </p:nvSpPr>
        <p:spPr/>
        <p:txBody>
          <a:bodyPr/>
          <a:lstStyle/>
          <a:p>
            <a:r>
              <a:rPr lang="en-US" altLang="zh-TW" sz="3200" dirty="0"/>
              <a:t>Operation &amp; Development: Customers Reference</a:t>
            </a:r>
            <a:endParaRPr lang="zh-TW" altLang="en-US" sz="3200" dirty="0"/>
          </a:p>
        </p:txBody>
      </p:sp>
      <p:sp>
        <p:nvSpPr>
          <p:cNvPr id="3" name="內容版面配置區 2">
            <a:extLst>
              <a:ext uri="{FF2B5EF4-FFF2-40B4-BE49-F238E27FC236}">
                <a16:creationId xmlns:a16="http://schemas.microsoft.com/office/drawing/2014/main" id="{3EBD459F-92E8-3DC2-5CA3-04E92C536AB4}"/>
              </a:ext>
            </a:extLst>
          </p:cNvPr>
          <p:cNvSpPr>
            <a:spLocks noGrp="1"/>
          </p:cNvSpPr>
          <p:nvPr>
            <p:ph idx="1"/>
          </p:nvPr>
        </p:nvSpPr>
        <p:spPr/>
        <p:txBody>
          <a:bodyPr>
            <a:normAutofit/>
          </a:bodyPr>
          <a:lstStyle/>
          <a:p>
            <a:pPr>
              <a:defRPr/>
            </a:pPr>
            <a:r>
              <a:rPr lang="en-US" altLang="zh-TW" sz="3200" dirty="0"/>
              <a:t>Institutional</a:t>
            </a:r>
          </a:p>
          <a:p>
            <a:pPr lvl="1">
              <a:defRPr/>
            </a:pPr>
            <a:r>
              <a:rPr lang="en-US" altLang="zh-TW" sz="2800" dirty="0"/>
              <a:t>Domestic (21</a:t>
            </a:r>
            <a:r>
              <a:rPr lang="zh-TW" altLang="en-US" sz="2800" dirty="0"/>
              <a:t>家</a:t>
            </a:r>
            <a:r>
              <a:rPr lang="en-US" altLang="zh-TW" sz="2800" dirty="0"/>
              <a:t>)</a:t>
            </a:r>
            <a:endParaRPr lang="zh-TW" altLang="en-US" sz="2800" dirty="0"/>
          </a:p>
          <a:p>
            <a:pPr lvl="1">
              <a:defRPr/>
            </a:pPr>
            <a:r>
              <a:rPr lang="en-US" altLang="zh-TW" sz="2800" dirty="0" err="1"/>
              <a:t>Forgien</a:t>
            </a:r>
            <a:r>
              <a:rPr lang="zh-TW" altLang="en-US" sz="2800" dirty="0"/>
              <a:t> </a:t>
            </a:r>
            <a:r>
              <a:rPr lang="en-US" altLang="zh-TW" sz="2800" dirty="0"/>
              <a:t>(11</a:t>
            </a:r>
            <a:r>
              <a:rPr lang="zh-TW" altLang="en-US" sz="2800" dirty="0"/>
              <a:t>家</a:t>
            </a:r>
            <a:r>
              <a:rPr lang="en-US" altLang="zh-TW" sz="2800" dirty="0"/>
              <a:t>)</a:t>
            </a:r>
          </a:p>
          <a:p>
            <a:pPr>
              <a:defRPr/>
            </a:pPr>
            <a:r>
              <a:rPr lang="en-US" altLang="zh-TW" sz="3200" dirty="0"/>
              <a:t>Retail</a:t>
            </a:r>
          </a:p>
          <a:p>
            <a:pPr lvl="1">
              <a:defRPr/>
            </a:pPr>
            <a:r>
              <a:rPr lang="en-US" altLang="zh-TW" sz="2800" dirty="0"/>
              <a:t>MC</a:t>
            </a:r>
            <a:r>
              <a:rPr lang="zh-TW" altLang="en-US" sz="2800" dirty="0"/>
              <a:t>：</a:t>
            </a:r>
            <a:r>
              <a:rPr lang="en-US" altLang="zh-TW" sz="2800" dirty="0"/>
              <a:t>more than 39,000 members</a:t>
            </a:r>
          </a:p>
          <a:p>
            <a:pPr lvl="1">
              <a:defRPr/>
            </a:pPr>
            <a:r>
              <a:rPr lang="en-US" altLang="zh-TW" sz="2800" dirty="0"/>
              <a:t>App</a:t>
            </a:r>
            <a:r>
              <a:rPr lang="zh-TW" altLang="en-US" sz="2800" dirty="0"/>
              <a:t>：</a:t>
            </a:r>
            <a:r>
              <a:rPr lang="en-US" altLang="zh-TW" sz="2800" dirty="0"/>
              <a:t>more than 1M download times</a:t>
            </a:r>
            <a:endParaRPr lang="zh-TW" altLang="en-US" dirty="0"/>
          </a:p>
        </p:txBody>
      </p:sp>
      <p:sp>
        <p:nvSpPr>
          <p:cNvPr id="12292" name="投影片編號版面配置區 3">
            <a:extLst>
              <a:ext uri="{FF2B5EF4-FFF2-40B4-BE49-F238E27FC236}">
                <a16:creationId xmlns:a16="http://schemas.microsoft.com/office/drawing/2014/main" id="{2D4CF9A4-62CD-9152-1521-FDB9BF846B4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kumimoji="1" sz="32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Blip>
                <a:blip r:embed="rId3"/>
              </a:buBlip>
              <a:defRPr kumimoji="1" sz="2800">
                <a:solidFill>
                  <a:srgbClr val="0000CC"/>
                </a:solidFill>
                <a:latin typeface="Arial" panose="020B0604020202020204" pitchFamily="34" charset="0"/>
                <a:ea typeface="微軟正黑體" panose="020B0604030504040204" pitchFamily="34" charset="-120"/>
              </a:defRPr>
            </a:lvl2pPr>
            <a:lvl3pPr marL="1143000" indent="-228600">
              <a:spcBef>
                <a:spcPct val="20000"/>
              </a:spcBef>
              <a:buBlip>
                <a:blip r:embed="rId4"/>
              </a:buBlip>
              <a:defRPr kumimoji="1" sz="2400">
                <a:solidFill>
                  <a:schemeClr val="tx1"/>
                </a:solidFill>
                <a:latin typeface="Arial" panose="020B0604020202020204" pitchFamily="34" charset="0"/>
                <a:ea typeface="微軟正黑體" panose="020B0604030504040204" pitchFamily="34" charset="-120"/>
              </a:defRPr>
            </a:lvl3pPr>
            <a:lvl4pPr marL="1600200" indent="-228600">
              <a:spcBef>
                <a:spcPct val="20000"/>
              </a:spcBef>
              <a:buBlip>
                <a:blip r:embed="rId5"/>
              </a:buBlip>
              <a:defRPr kumimoji="1" sz="2000">
                <a:solidFill>
                  <a:srgbClr val="FF0000"/>
                </a:solidFill>
                <a:latin typeface="Arial" panose="020B0604020202020204" pitchFamily="34" charset="0"/>
                <a:ea typeface="微軟正黑體" panose="020B0604030504040204" pitchFamily="34" charset="-120"/>
              </a:defRPr>
            </a:lvl4pPr>
            <a:lvl5pPr marL="2057400" indent="-228600">
              <a:spcBef>
                <a:spcPct val="20000"/>
              </a:spcBef>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9pPr>
          </a:lstStyle>
          <a:p>
            <a:pPr>
              <a:spcBef>
                <a:spcPct val="0"/>
              </a:spcBef>
              <a:buFontTx/>
              <a:buNone/>
            </a:pPr>
            <a:fld id="{61344E33-2C2A-4F46-A51E-ADA179168D2B}" type="slidenum">
              <a:rPr lang="en-US" altLang="zh-TW" sz="1400">
                <a:latin typeface="Century Gothic" panose="020B0502020202020204" pitchFamily="34" charset="0"/>
                <a:ea typeface="標楷體" panose="03000509000000000000" pitchFamily="65" charset="-120"/>
              </a:rPr>
              <a:pPr>
                <a:spcBef>
                  <a:spcPct val="0"/>
                </a:spcBef>
                <a:buFontTx/>
                <a:buNone/>
              </a:pPr>
              <a:t>8</a:t>
            </a:fld>
            <a:endParaRPr lang="en-US" altLang="zh-TW" sz="1400">
              <a:latin typeface="Century Gothic" panose="020B0502020202020204" pitchFamily="34" charset="0"/>
              <a:ea typeface="標楷體" panose="03000509000000000000" pitchFamily="65" charset="-12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a:extLst>
              <a:ext uri="{FF2B5EF4-FFF2-40B4-BE49-F238E27FC236}">
                <a16:creationId xmlns:a16="http://schemas.microsoft.com/office/drawing/2014/main" id="{6909A723-2F8C-BBEE-393F-D9FECA14AABA}"/>
              </a:ext>
            </a:extLst>
          </p:cNvPr>
          <p:cNvSpPr>
            <a:spLocks noGrp="1" noChangeArrowheads="1"/>
          </p:cNvSpPr>
          <p:nvPr>
            <p:ph type="title"/>
          </p:nvPr>
        </p:nvSpPr>
        <p:spPr/>
        <p:txBody>
          <a:bodyPr/>
          <a:lstStyle/>
          <a:p>
            <a:r>
              <a:rPr lang="en-US" altLang="zh-TW" sz="3600" dirty="0"/>
              <a:t>Financial Performance: Operation revenue</a:t>
            </a:r>
            <a:endParaRPr lang="zh-TW" altLang="en-US" sz="3600" dirty="0"/>
          </a:p>
        </p:txBody>
      </p:sp>
      <p:sp>
        <p:nvSpPr>
          <p:cNvPr id="14339" name="投影片編號版面配置區 3">
            <a:extLst>
              <a:ext uri="{FF2B5EF4-FFF2-40B4-BE49-F238E27FC236}">
                <a16:creationId xmlns:a16="http://schemas.microsoft.com/office/drawing/2014/main" id="{E4AB5BE5-560B-9E4A-2F6F-5D8AE5C8948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kumimoji="1" sz="3200">
                <a:solidFill>
                  <a:schemeClr val="tx1"/>
                </a:solidFill>
                <a:latin typeface="Arial" panose="020B0604020202020204" pitchFamily="34" charset="0"/>
                <a:ea typeface="微軟正黑體" panose="020B0604030504040204" pitchFamily="34" charset="-120"/>
              </a:defRPr>
            </a:lvl1pPr>
            <a:lvl2pPr marL="742950" indent="-285750">
              <a:spcBef>
                <a:spcPct val="20000"/>
              </a:spcBef>
              <a:buBlip>
                <a:blip r:embed="rId4"/>
              </a:buBlip>
              <a:defRPr kumimoji="1" sz="2800">
                <a:solidFill>
                  <a:srgbClr val="0000CC"/>
                </a:solidFill>
                <a:latin typeface="Arial" panose="020B0604020202020204" pitchFamily="34" charset="0"/>
                <a:ea typeface="微軟正黑體" panose="020B0604030504040204" pitchFamily="34" charset="-120"/>
              </a:defRPr>
            </a:lvl2pPr>
            <a:lvl3pPr marL="1143000" indent="-228600">
              <a:spcBef>
                <a:spcPct val="20000"/>
              </a:spcBef>
              <a:buBlip>
                <a:blip r:embed="rId5"/>
              </a:buBlip>
              <a:defRPr kumimoji="1" sz="2400">
                <a:solidFill>
                  <a:schemeClr val="tx1"/>
                </a:solidFill>
                <a:latin typeface="Arial" panose="020B0604020202020204" pitchFamily="34" charset="0"/>
                <a:ea typeface="微軟正黑體" panose="020B0604030504040204" pitchFamily="34" charset="-120"/>
              </a:defRPr>
            </a:lvl3pPr>
            <a:lvl4pPr marL="1600200" indent="-228600">
              <a:spcBef>
                <a:spcPct val="20000"/>
              </a:spcBef>
              <a:buBlip>
                <a:blip r:embed="rId6"/>
              </a:buBlip>
              <a:defRPr kumimoji="1" sz="2000">
                <a:solidFill>
                  <a:srgbClr val="FF0000"/>
                </a:solidFill>
                <a:latin typeface="Arial" panose="020B0604020202020204" pitchFamily="34" charset="0"/>
                <a:ea typeface="微軟正黑體" panose="020B0604030504040204" pitchFamily="34" charset="-120"/>
              </a:defRPr>
            </a:lvl4pPr>
            <a:lvl5pPr marL="2057400" indent="-228600">
              <a:spcBef>
                <a:spcPct val="20000"/>
              </a:spcBef>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20000"/>
              </a:spcBef>
              <a:spcAft>
                <a:spcPct val="0"/>
              </a:spcAft>
              <a:buFont typeface="Wingdings" panose="05000000000000000000" pitchFamily="2" charset="2"/>
              <a:buChar char="Ø"/>
              <a:defRPr kumimoji="1">
                <a:solidFill>
                  <a:schemeClr val="tx1"/>
                </a:solidFill>
                <a:latin typeface="Arial" panose="020B0604020202020204" pitchFamily="34" charset="0"/>
                <a:ea typeface="微軟正黑體" panose="020B0604030504040204" pitchFamily="34" charset="-120"/>
              </a:defRPr>
            </a:lvl9pPr>
          </a:lstStyle>
          <a:p>
            <a:pPr>
              <a:spcBef>
                <a:spcPct val="0"/>
              </a:spcBef>
              <a:buFontTx/>
              <a:buNone/>
            </a:pPr>
            <a:fld id="{5C1B520A-02A4-4AC7-B43F-DADF3226205B}" type="slidenum">
              <a:rPr lang="en-US" altLang="zh-TW" sz="1400">
                <a:latin typeface="Century Gothic" panose="020B0502020202020204" pitchFamily="34" charset="0"/>
                <a:ea typeface="標楷體" panose="03000509000000000000" pitchFamily="65" charset="-120"/>
              </a:rPr>
              <a:pPr>
                <a:spcBef>
                  <a:spcPct val="0"/>
                </a:spcBef>
                <a:buFontTx/>
                <a:buNone/>
              </a:pPr>
              <a:t>9</a:t>
            </a:fld>
            <a:endParaRPr lang="en-US" altLang="zh-TW" sz="1400">
              <a:latin typeface="Century Gothic" panose="020B0502020202020204" pitchFamily="34" charset="0"/>
              <a:ea typeface="標楷體" panose="03000509000000000000" pitchFamily="65" charset="-120"/>
            </a:endParaRPr>
          </a:p>
        </p:txBody>
      </p:sp>
      <p:graphicFrame>
        <p:nvGraphicFramePr>
          <p:cNvPr id="4" name="內容版面配置區 3">
            <a:extLst>
              <a:ext uri="{FF2B5EF4-FFF2-40B4-BE49-F238E27FC236}">
                <a16:creationId xmlns:a16="http://schemas.microsoft.com/office/drawing/2014/main" id="{00000000-0008-0000-0000-000002000000}"/>
              </a:ext>
            </a:extLst>
          </p:cNvPr>
          <p:cNvGraphicFramePr>
            <a:graphicFrameLocks noGrp="1"/>
          </p:cNvGraphicFramePr>
          <p:nvPr>
            <p:ph idx="1"/>
          </p:nvPr>
        </p:nvGraphicFramePr>
        <p:xfrm>
          <a:off x="838200" y="1604963"/>
          <a:ext cx="10515600" cy="4572000"/>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3704</TotalTime>
  <Words>1149</Words>
  <Application>Microsoft Office PowerPoint</Application>
  <PresentationFormat>寬螢幕</PresentationFormat>
  <Paragraphs>204</Paragraphs>
  <Slides>15</Slides>
  <Notes>8</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15</vt:i4>
      </vt:variant>
    </vt:vector>
  </HeadingPairs>
  <TitlesOfParts>
    <vt:vector size="24" baseType="lpstr">
      <vt:lpstr>Helios Bold</vt:lpstr>
      <vt:lpstr>微軟正黑體</vt:lpstr>
      <vt:lpstr>新細明體</vt:lpstr>
      <vt:lpstr>Aptos</vt:lpstr>
      <vt:lpstr>Arial</vt:lpstr>
      <vt:lpstr>Century Gothic</vt:lpstr>
      <vt:lpstr>Roboto</vt:lpstr>
      <vt:lpstr>Times New Roman</vt:lpstr>
      <vt:lpstr>Office 佈景主題</vt:lpstr>
      <vt:lpstr>K Way Information Corp. Investors Conference</vt:lpstr>
      <vt:lpstr>Disclaimer</vt:lpstr>
      <vt:lpstr>PowerPoint 簡報</vt:lpstr>
      <vt:lpstr>Company Overview</vt:lpstr>
      <vt:lpstr>Operations &amp; Development: Products and Services</vt:lpstr>
      <vt:lpstr>Operations &amp; Development: Products and Services (Cont.)</vt:lpstr>
      <vt:lpstr>Operation &amp; Development : Talent Cultivation</vt:lpstr>
      <vt:lpstr>Operation &amp; Development: Customers Reference</vt:lpstr>
      <vt:lpstr>Financial Performance: Operation revenue</vt:lpstr>
      <vt:lpstr>Financial Performance: Profit</vt:lpstr>
      <vt:lpstr>Financial Performance—Income Statement</vt:lpstr>
      <vt:lpstr>Financial Performance: Balance Sheet</vt:lpstr>
      <vt:lpstr>Financial Performance: Cash Flows</vt:lpstr>
      <vt:lpstr>Future Outlook</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0838</dc:creator>
  <cp:lastModifiedBy>0838</cp:lastModifiedBy>
  <cp:revision>102</cp:revision>
  <dcterms:created xsi:type="dcterms:W3CDTF">2026-01-14T00:21:31Z</dcterms:created>
  <dcterms:modified xsi:type="dcterms:W3CDTF">2026-03-11T06:55:41Z</dcterms:modified>
</cp:coreProperties>
</file>